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7" r:id="rId2"/>
    <p:sldId id="258" r:id="rId3"/>
    <p:sldId id="299" r:id="rId4"/>
    <p:sldId id="300" r:id="rId5"/>
    <p:sldId id="301" r:id="rId6"/>
    <p:sldId id="302" r:id="rId7"/>
    <p:sldId id="303" r:id="rId8"/>
    <p:sldId id="304" r:id="rId9"/>
    <p:sldId id="305" r:id="rId10"/>
    <p:sldId id="306" r:id="rId11"/>
    <p:sldId id="277" r:id="rId12"/>
    <p:sldId id="273" r:id="rId13"/>
    <p:sldId id="279" r:id="rId14"/>
    <p:sldId id="289" r:id="rId15"/>
    <p:sldId id="298" r:id="rId16"/>
    <p:sldId id="297" r:id="rId17"/>
    <p:sldId id="307" r:id="rId18"/>
    <p:sldId id="283" r:id="rId19"/>
  </p:sldIdLst>
  <p:sldSz cx="12192000" cy="6858000"/>
  <p:notesSz cx="6858000" cy="9144000"/>
  <p:embeddedFontLst>
    <p:embeddedFont>
      <p:font typeface="Libre Franklin Medium"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iyfTiX2QjkxiqenVWfLU/FnqKqF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AC6C0A-24AF-676E-266A-B26A1D6E4D62}" name="Fabio Stoch" initials="FS" userId="c75cb6181b45c359" providerId="Windows Live"/>
  <p188:author id="{E4080AD9-280F-2101-15F3-3C73A9B612D1}" name="Ferdinando DIDONNA - A.E.S.A." initials="FD" userId="S::F.DIDONNA@aesagroup.eu::bcc2aace-ca68-458d-8fe0-ab89964ef7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3"/>
    <p:restoredTop sz="94694"/>
  </p:normalViewPr>
  <p:slideViewPr>
    <p:cSldViewPr snapToGrid="0">
      <p:cViewPr varScale="1">
        <p:scale>
          <a:sx n="105" d="100"/>
          <a:sy n="105" d="100"/>
        </p:scale>
        <p:origin x="112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sv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 Id="rId5" Type="http://schemas.openxmlformats.org/officeDocument/2006/relationships/image" Target="../media/image51.pn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1762CB7F-C46A-45E0-856A-4E64365D14BA}"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x-none"/>
        </a:p>
      </dgm:t>
    </dgm:pt>
    <dgm:pt modelId="{6B139D31-ECC8-4919-A2D8-B96ACFB6DEBB}">
      <dgm:prSet/>
      <dgm:spPr/>
      <dgm:t>
        <a:bodyPr/>
        <a:lstStyle/>
        <a:p>
          <a:r>
            <a:rPr lang="it-IT" b="0" i="0"/>
            <a:t>Creazione video promozionali</a:t>
          </a:r>
          <a:endParaRPr lang="x-none"/>
        </a:p>
      </dgm:t>
    </dgm:pt>
    <dgm:pt modelId="{DDB11D19-AE47-4ECC-AE52-701441ECFF26}" type="parTrans" cxnId="{B4214E06-A6F0-444C-ACD9-55A5F2600BB4}">
      <dgm:prSet/>
      <dgm:spPr/>
      <dgm:t>
        <a:bodyPr/>
        <a:lstStyle/>
        <a:p>
          <a:endParaRPr lang="x-none"/>
        </a:p>
      </dgm:t>
    </dgm:pt>
    <dgm:pt modelId="{E7399181-2FF1-4EB6-9A9D-5B27AE96253F}" type="sibTrans" cxnId="{B4214E06-A6F0-444C-ACD9-55A5F2600BB4}">
      <dgm:prSet/>
      <dgm:spPr/>
      <dgm:t>
        <a:bodyPr/>
        <a:lstStyle/>
        <a:p>
          <a:endParaRPr lang="x-none"/>
        </a:p>
      </dgm:t>
    </dgm:pt>
    <dgm:pt modelId="{489788DB-C287-4B59-A474-16BCD26AA8E2}">
      <dgm:prSet/>
      <dgm:spPr/>
      <dgm:t>
        <a:bodyPr/>
        <a:lstStyle/>
        <a:p>
          <a:r>
            <a:rPr lang="it-IT" b="0" i="0" dirty="0"/>
            <a:t>Creazione giochi interattivi e poster </a:t>
          </a:r>
          <a:endParaRPr lang="x-none" dirty="0"/>
        </a:p>
      </dgm:t>
    </dgm:pt>
    <dgm:pt modelId="{AA680C76-B4F8-429D-8A52-5486AC457D3A}" type="parTrans" cxnId="{BE0CCD12-8AD8-4959-A536-5E777605A347}">
      <dgm:prSet/>
      <dgm:spPr/>
      <dgm:t>
        <a:bodyPr/>
        <a:lstStyle/>
        <a:p>
          <a:endParaRPr lang="x-none"/>
        </a:p>
      </dgm:t>
    </dgm:pt>
    <dgm:pt modelId="{4170B5A0-4A6A-4D07-A823-C6317B86F920}" type="sibTrans" cxnId="{BE0CCD12-8AD8-4959-A536-5E777605A347}">
      <dgm:prSet/>
      <dgm:spPr/>
      <dgm:t>
        <a:bodyPr/>
        <a:lstStyle/>
        <a:p>
          <a:endParaRPr lang="x-none"/>
        </a:p>
      </dgm:t>
    </dgm:pt>
    <dgm:pt modelId="{B0477DC6-6962-481B-B0F3-78C4FF857D7A}">
      <dgm:prSet/>
      <dgm:spPr/>
      <dgm:t>
        <a:bodyPr/>
        <a:lstStyle/>
        <a:p>
          <a:r>
            <a:rPr lang="it-IT" b="0" i="0" dirty="0"/>
            <a:t>Focus Workshop per le Guide di Castellana Grotte </a:t>
          </a:r>
          <a:endParaRPr lang="x-none" dirty="0"/>
        </a:p>
      </dgm:t>
    </dgm:pt>
    <dgm:pt modelId="{79132608-19AC-4C64-B3AD-EF5F91519FB3}" type="parTrans" cxnId="{72FE89E4-5D9D-4CE1-81AC-9046D614E3C5}">
      <dgm:prSet/>
      <dgm:spPr/>
      <dgm:t>
        <a:bodyPr/>
        <a:lstStyle/>
        <a:p>
          <a:endParaRPr lang="x-none"/>
        </a:p>
      </dgm:t>
    </dgm:pt>
    <dgm:pt modelId="{F9FE9A59-934A-4D4F-8CB2-11D4C708AFA3}" type="sibTrans" cxnId="{72FE89E4-5D9D-4CE1-81AC-9046D614E3C5}">
      <dgm:prSet/>
      <dgm:spPr/>
      <dgm:t>
        <a:bodyPr/>
        <a:lstStyle/>
        <a:p>
          <a:endParaRPr lang="x-none"/>
        </a:p>
      </dgm:t>
    </dgm:pt>
    <dgm:pt modelId="{D606D4A3-1F38-4E3F-9865-8B397A92A6CA}">
      <dgm:prSet/>
      <dgm:spPr/>
      <dgm:t>
        <a:bodyPr/>
        <a:lstStyle/>
        <a:p>
          <a:r>
            <a:rPr lang="it-IT" b="0" i="0" dirty="0"/>
            <a:t>Campagna su FB e mass media </a:t>
          </a:r>
          <a:endParaRPr lang="x-none" dirty="0"/>
        </a:p>
      </dgm:t>
    </dgm:pt>
    <dgm:pt modelId="{F90F7F16-A011-407C-A772-7E62832A0F6A}" type="parTrans" cxnId="{D0E11407-A153-486C-BE35-8C331792EE27}">
      <dgm:prSet/>
      <dgm:spPr/>
      <dgm:t>
        <a:bodyPr/>
        <a:lstStyle/>
        <a:p>
          <a:endParaRPr lang="x-none"/>
        </a:p>
      </dgm:t>
    </dgm:pt>
    <dgm:pt modelId="{1D09D865-B71B-43BD-BB48-09E8805E20EE}" type="sibTrans" cxnId="{D0E11407-A153-486C-BE35-8C331792EE27}">
      <dgm:prSet/>
      <dgm:spPr/>
      <dgm:t>
        <a:bodyPr/>
        <a:lstStyle/>
        <a:p>
          <a:endParaRPr lang="x-none"/>
        </a:p>
      </dgm:t>
    </dgm:pt>
    <dgm:pt modelId="{589BDCA6-F62D-4333-AB83-1167ECB85B9C}">
      <dgm:prSet/>
      <dgm:spPr/>
      <dgm:t>
        <a:bodyPr/>
        <a:lstStyle/>
        <a:p>
          <a:r>
            <a:rPr lang="it-IT" b="0" i="0" dirty="0"/>
            <a:t>Collaborazione con Grotte di Castellana  e Gruppo Puglia Grotte;  visite guidate con focus BIO </a:t>
          </a:r>
          <a:endParaRPr lang="x-none" dirty="0"/>
        </a:p>
      </dgm:t>
    </dgm:pt>
    <dgm:pt modelId="{324A33CD-4746-4698-A273-DF193041EC53}" type="parTrans" cxnId="{CD724D26-62B4-48D9-B9D7-574D25EDA24F}">
      <dgm:prSet/>
      <dgm:spPr/>
      <dgm:t>
        <a:bodyPr/>
        <a:lstStyle/>
        <a:p>
          <a:endParaRPr lang="x-none"/>
        </a:p>
      </dgm:t>
    </dgm:pt>
    <dgm:pt modelId="{83AE1E35-7E81-4F99-9BA7-E811596844AE}" type="sibTrans" cxnId="{CD724D26-62B4-48D9-B9D7-574D25EDA24F}">
      <dgm:prSet/>
      <dgm:spPr/>
      <dgm:t>
        <a:bodyPr/>
        <a:lstStyle/>
        <a:p>
          <a:endParaRPr lang="x-none"/>
        </a:p>
      </dgm:t>
    </dgm:pt>
    <dgm:pt modelId="{8F53EADA-448F-4C44-A5E5-9071FBAA5AE7}">
      <dgm:prSet/>
      <dgm:spPr/>
      <dgm:t>
        <a:bodyPr/>
        <a:lstStyle/>
        <a:p>
          <a:r>
            <a:rPr lang="it-IT" b="0" i="0" dirty="0"/>
            <a:t>WWF Young WWF Puglia  </a:t>
          </a:r>
          <a:endParaRPr lang="x-none" dirty="0"/>
        </a:p>
      </dgm:t>
    </dgm:pt>
    <dgm:pt modelId="{4EF5E14D-24F7-449D-8020-9A2ED05AEC22}" type="parTrans" cxnId="{605D8B6C-0C09-49A0-8F61-AAE1EA61E771}">
      <dgm:prSet/>
      <dgm:spPr/>
      <dgm:t>
        <a:bodyPr/>
        <a:lstStyle/>
        <a:p>
          <a:endParaRPr lang="x-none"/>
        </a:p>
      </dgm:t>
    </dgm:pt>
    <dgm:pt modelId="{CCBD578E-F1E3-447F-B1BA-35022F02A42A}" type="sibTrans" cxnId="{605D8B6C-0C09-49A0-8F61-AAE1EA61E771}">
      <dgm:prSet/>
      <dgm:spPr/>
      <dgm:t>
        <a:bodyPr/>
        <a:lstStyle/>
        <a:p>
          <a:endParaRPr lang="x-none"/>
        </a:p>
      </dgm:t>
    </dgm:pt>
    <dgm:pt modelId="{ED2494D1-5FA5-4CE8-8E82-3A94CFC49061}">
      <dgm:prSet/>
      <dgm:spPr/>
      <dgm:t>
        <a:bodyPr/>
        <a:lstStyle/>
        <a:p>
          <a:r>
            <a:rPr lang="en-US" dirty="0" err="1"/>
            <a:t>Lezioni</a:t>
          </a:r>
          <a:r>
            <a:rPr lang="en-US" dirty="0"/>
            <a:t> a </a:t>
          </a:r>
          <a:r>
            <a:rPr lang="en-US" dirty="0" err="1"/>
            <a:t>distanza</a:t>
          </a:r>
          <a:r>
            <a:rPr lang="en-US" dirty="0"/>
            <a:t> per </a:t>
          </a:r>
          <a:r>
            <a:rPr lang="en-US" dirty="0" err="1"/>
            <a:t>scuole</a:t>
          </a:r>
          <a:r>
            <a:rPr lang="en-US" dirty="0"/>
            <a:t> </a:t>
          </a:r>
          <a:r>
            <a:rPr lang="en-US" dirty="0" err="1"/>
            <a:t>elementari</a:t>
          </a:r>
          <a:endParaRPr lang="x-none" dirty="0"/>
        </a:p>
      </dgm:t>
    </dgm:pt>
    <dgm:pt modelId="{05A88FAE-A197-4711-8C23-046D4B0D0B85}" type="parTrans" cxnId="{62A4F18E-96F5-4E87-9EAE-6C46CD8BFF45}">
      <dgm:prSet/>
      <dgm:spPr/>
      <dgm:t>
        <a:bodyPr/>
        <a:lstStyle/>
        <a:p>
          <a:endParaRPr lang="x-none"/>
        </a:p>
      </dgm:t>
    </dgm:pt>
    <dgm:pt modelId="{F71B2602-F7F0-45FA-8259-3F8F580D2632}" type="sibTrans" cxnId="{62A4F18E-96F5-4E87-9EAE-6C46CD8BFF45}">
      <dgm:prSet/>
      <dgm:spPr/>
      <dgm:t>
        <a:bodyPr/>
        <a:lstStyle/>
        <a:p>
          <a:endParaRPr lang="x-none"/>
        </a:p>
      </dgm:t>
    </dgm:pt>
    <dgm:pt modelId="{0DB57CE0-B17C-4C6D-971B-5EC5B6180320}">
      <dgm:prSet/>
      <dgm:spPr/>
      <dgm:t>
        <a:bodyPr/>
        <a:lstStyle/>
        <a:p>
          <a:r>
            <a:rPr lang="it-IT" b="0" i="0" dirty="0"/>
            <a:t>Monitoraggio su biodiversità in grotta</a:t>
          </a:r>
          <a:endParaRPr lang="x-none" dirty="0"/>
        </a:p>
      </dgm:t>
    </dgm:pt>
    <dgm:pt modelId="{77B50931-449B-4A71-BB0E-E79C3419C171}" type="parTrans" cxnId="{C1BE224F-B461-443D-A369-48E8247E7144}">
      <dgm:prSet/>
      <dgm:spPr/>
      <dgm:t>
        <a:bodyPr/>
        <a:lstStyle/>
        <a:p>
          <a:endParaRPr lang="x-none"/>
        </a:p>
      </dgm:t>
    </dgm:pt>
    <dgm:pt modelId="{40E2A3F4-DD3C-4F24-BF6F-107EA9AB447A}" type="sibTrans" cxnId="{C1BE224F-B461-443D-A369-48E8247E7144}">
      <dgm:prSet/>
      <dgm:spPr/>
      <dgm:t>
        <a:bodyPr/>
        <a:lstStyle/>
        <a:p>
          <a:endParaRPr lang="x-none"/>
        </a:p>
      </dgm:t>
    </dgm:pt>
    <dgm:pt modelId="{F5E44C64-ECBB-4531-A316-D9514F6F0EFD}" type="pres">
      <dgm:prSet presAssocID="{1762CB7F-C46A-45E0-856A-4E64365D14BA}" presName="linearFlow" presStyleCnt="0">
        <dgm:presLayoutVars>
          <dgm:dir/>
          <dgm:resizeHandles val="exact"/>
        </dgm:presLayoutVars>
      </dgm:prSet>
      <dgm:spPr/>
    </dgm:pt>
    <dgm:pt modelId="{2A2515ED-DD3E-44D6-9DB6-56E939F3926A}" type="pres">
      <dgm:prSet presAssocID="{6B139D31-ECC8-4919-A2D8-B96ACFB6DEBB}" presName="composite" presStyleCnt="0"/>
      <dgm:spPr/>
    </dgm:pt>
    <dgm:pt modelId="{3BE4AEB8-6A7C-49AA-8A8F-9A7699641442}" type="pres">
      <dgm:prSet presAssocID="{6B139D31-ECC8-4919-A2D8-B96ACFB6DEBB}" presName="imgShp" presStyleLbl="fgImgPlace1" presStyleIdx="0" presStyleCnt="8"/>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4B6BE6F-CAB5-4017-891E-BED8A10DA1E6}" type="pres">
      <dgm:prSet presAssocID="{6B139D31-ECC8-4919-A2D8-B96ACFB6DEBB}" presName="txShp" presStyleLbl="node1" presStyleIdx="0" presStyleCnt="8" custLinFactNeighborX="1190" custLinFactNeighborY="-4194">
        <dgm:presLayoutVars>
          <dgm:bulletEnabled val="1"/>
        </dgm:presLayoutVars>
      </dgm:prSet>
      <dgm:spPr/>
    </dgm:pt>
    <dgm:pt modelId="{63DE5AA2-AA33-45A3-88C0-70BACF898871}" type="pres">
      <dgm:prSet presAssocID="{E7399181-2FF1-4EB6-9A9D-5B27AE96253F}" presName="spacing" presStyleCnt="0"/>
      <dgm:spPr/>
    </dgm:pt>
    <dgm:pt modelId="{388BFEF6-CCEC-4016-ABB0-764F3BA8DE3D}" type="pres">
      <dgm:prSet presAssocID="{489788DB-C287-4B59-A474-16BCD26AA8E2}" presName="composite" presStyleCnt="0"/>
      <dgm:spPr/>
    </dgm:pt>
    <dgm:pt modelId="{124D6837-596E-4FC8-A9AC-EB24B044C4EE}" type="pres">
      <dgm:prSet presAssocID="{489788DB-C287-4B59-A474-16BCD26AA8E2}" presName="imgShp" presStyleLbl="fgImgPlace1" presStyleIdx="1" presStyleCnt="8"/>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Reading cartoon bee"/>
        </a:ext>
      </dgm:extLst>
    </dgm:pt>
    <dgm:pt modelId="{9B7F6B74-43E9-4E47-8384-7E62BA6D60B0}" type="pres">
      <dgm:prSet presAssocID="{489788DB-C287-4B59-A474-16BCD26AA8E2}" presName="txShp" presStyleLbl="node1" presStyleIdx="1" presStyleCnt="8">
        <dgm:presLayoutVars>
          <dgm:bulletEnabled val="1"/>
        </dgm:presLayoutVars>
      </dgm:prSet>
      <dgm:spPr/>
    </dgm:pt>
    <dgm:pt modelId="{2CA931F9-943F-47DC-99FD-EBC7E0174774}" type="pres">
      <dgm:prSet presAssocID="{4170B5A0-4A6A-4D07-A823-C6317B86F920}" presName="spacing" presStyleCnt="0"/>
      <dgm:spPr/>
    </dgm:pt>
    <dgm:pt modelId="{F993CAE2-F78F-483D-8B94-2B537119F995}" type="pres">
      <dgm:prSet presAssocID="{B0477DC6-6962-481B-B0F3-78C4FF857D7A}" presName="composite" presStyleCnt="0"/>
      <dgm:spPr/>
    </dgm:pt>
    <dgm:pt modelId="{C6AE82B9-DE1D-432B-874E-3D3DD99489DF}" type="pres">
      <dgm:prSet presAssocID="{B0477DC6-6962-481B-B0F3-78C4FF857D7A}" presName="imgShp" presStyleLbl="fgImgPlace1" presStyleIdx="2" presStyleCnt="8"/>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76BB32EC-3779-4E9E-AA99-8D9CEB14908F}" type="pres">
      <dgm:prSet presAssocID="{B0477DC6-6962-481B-B0F3-78C4FF857D7A}" presName="txShp" presStyleLbl="node1" presStyleIdx="2" presStyleCnt="8">
        <dgm:presLayoutVars>
          <dgm:bulletEnabled val="1"/>
        </dgm:presLayoutVars>
      </dgm:prSet>
      <dgm:spPr/>
    </dgm:pt>
    <dgm:pt modelId="{58C4737F-8CE8-4960-A4FF-FA32E66382C8}" type="pres">
      <dgm:prSet presAssocID="{F9FE9A59-934A-4D4F-8CB2-11D4C708AFA3}" presName="spacing" presStyleCnt="0"/>
      <dgm:spPr/>
    </dgm:pt>
    <dgm:pt modelId="{7CBBF645-C75B-4A92-83C2-A8862288083A}" type="pres">
      <dgm:prSet presAssocID="{D606D4A3-1F38-4E3F-9865-8B397A92A6CA}" presName="composite" presStyleCnt="0"/>
      <dgm:spPr/>
    </dgm:pt>
    <dgm:pt modelId="{AFF7D9C8-BAC6-43CE-AD9F-F21A8D68453C}" type="pres">
      <dgm:prSet presAssocID="{D606D4A3-1F38-4E3F-9865-8B397A92A6CA}" presName="imgShp" presStyleLbl="fgImgPlace1" presStyleIdx="3" presStyleCnt="8"/>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DA33F003-F7EC-46B8-BE62-ECFFB445D796}" type="pres">
      <dgm:prSet presAssocID="{D606D4A3-1F38-4E3F-9865-8B397A92A6CA}" presName="txShp" presStyleLbl="node1" presStyleIdx="3" presStyleCnt="8">
        <dgm:presLayoutVars>
          <dgm:bulletEnabled val="1"/>
        </dgm:presLayoutVars>
      </dgm:prSet>
      <dgm:spPr/>
    </dgm:pt>
    <dgm:pt modelId="{825D00E7-DF21-4A81-9981-CAA167F0AEDB}" type="pres">
      <dgm:prSet presAssocID="{1D09D865-B71B-43BD-BB48-09E8805E20EE}" presName="spacing" presStyleCnt="0"/>
      <dgm:spPr/>
    </dgm:pt>
    <dgm:pt modelId="{4F66900C-DB22-42E9-B9BC-B8F11178BC76}" type="pres">
      <dgm:prSet presAssocID="{589BDCA6-F62D-4333-AB83-1167ECB85B9C}" presName="composite" presStyleCnt="0"/>
      <dgm:spPr/>
    </dgm:pt>
    <dgm:pt modelId="{A938F45D-8424-4DD4-86FE-DD858281A184}" type="pres">
      <dgm:prSet presAssocID="{589BDCA6-F62D-4333-AB83-1167ECB85B9C}" presName="imgShp" presStyleLbl="fgImgPlace1" presStyleIdx="4" presStyleCnt="8"/>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9E7A829-D04B-4FBE-AE11-800FF9CAFB91}" type="pres">
      <dgm:prSet presAssocID="{589BDCA6-F62D-4333-AB83-1167ECB85B9C}" presName="txShp" presStyleLbl="node1" presStyleIdx="4" presStyleCnt="8">
        <dgm:presLayoutVars>
          <dgm:bulletEnabled val="1"/>
        </dgm:presLayoutVars>
      </dgm:prSet>
      <dgm:spPr/>
    </dgm:pt>
    <dgm:pt modelId="{48E048BD-4343-4660-9A3B-3BE504D76F4B}" type="pres">
      <dgm:prSet presAssocID="{83AE1E35-7E81-4F99-9BA7-E811596844AE}" presName="spacing" presStyleCnt="0"/>
      <dgm:spPr/>
    </dgm:pt>
    <dgm:pt modelId="{456EF0B3-7CAB-44AD-B408-1E517BA01B0C}" type="pres">
      <dgm:prSet presAssocID="{8F53EADA-448F-4C44-A5E5-9071FBAA5AE7}" presName="composite" presStyleCnt="0"/>
      <dgm:spPr/>
    </dgm:pt>
    <dgm:pt modelId="{811A9AD7-3B81-48F6-90CA-317776C9F772}" type="pres">
      <dgm:prSet presAssocID="{8F53EADA-448F-4C44-A5E5-9071FBAA5AE7}" presName="imgShp" presStyleLbl="fgImgPlace1" presStyleIdx="5" presStyleCnt="8"/>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9EAD3E7E-F127-4766-B246-7CD9C51C6805}" type="pres">
      <dgm:prSet presAssocID="{8F53EADA-448F-4C44-A5E5-9071FBAA5AE7}" presName="txShp" presStyleLbl="node1" presStyleIdx="5" presStyleCnt="8">
        <dgm:presLayoutVars>
          <dgm:bulletEnabled val="1"/>
        </dgm:presLayoutVars>
      </dgm:prSet>
      <dgm:spPr/>
    </dgm:pt>
    <dgm:pt modelId="{24A5ACE1-E25C-487B-9565-131C75961224}" type="pres">
      <dgm:prSet presAssocID="{CCBD578E-F1E3-447F-B1BA-35022F02A42A}" presName="spacing" presStyleCnt="0"/>
      <dgm:spPr/>
    </dgm:pt>
    <dgm:pt modelId="{733F8D8B-7E69-43C0-83FB-5B1087EE1570}" type="pres">
      <dgm:prSet presAssocID="{ED2494D1-5FA5-4CE8-8E82-3A94CFC49061}" presName="composite" presStyleCnt="0"/>
      <dgm:spPr/>
    </dgm:pt>
    <dgm:pt modelId="{9B1495CE-68EE-4CEF-89F0-E7082148AC57}" type="pres">
      <dgm:prSet presAssocID="{ED2494D1-5FA5-4CE8-8E82-3A94CFC49061}" presName="imgShp" presStyleLbl="fgImgPlace1" presStyleIdx="6" presStyleCnt="8"/>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Graduation cartoon bee"/>
        </a:ext>
      </dgm:extLst>
    </dgm:pt>
    <dgm:pt modelId="{6E10CF98-0EA6-44F1-80D2-B31EAC9C32B6}" type="pres">
      <dgm:prSet presAssocID="{ED2494D1-5FA5-4CE8-8E82-3A94CFC49061}" presName="txShp" presStyleLbl="node1" presStyleIdx="6" presStyleCnt="8">
        <dgm:presLayoutVars>
          <dgm:bulletEnabled val="1"/>
        </dgm:presLayoutVars>
      </dgm:prSet>
      <dgm:spPr/>
    </dgm:pt>
    <dgm:pt modelId="{BDDED3BA-81C6-4949-ACE4-B024B708BA98}" type="pres">
      <dgm:prSet presAssocID="{F71B2602-F7F0-45FA-8259-3F8F580D2632}" presName="spacing" presStyleCnt="0"/>
      <dgm:spPr/>
    </dgm:pt>
    <dgm:pt modelId="{532731CA-F354-4919-A3E0-569CAB6A1E41}" type="pres">
      <dgm:prSet presAssocID="{0DB57CE0-B17C-4C6D-971B-5EC5B6180320}" presName="composite" presStyleCnt="0"/>
      <dgm:spPr/>
    </dgm:pt>
    <dgm:pt modelId="{04E508F8-D530-4405-839F-7B64AA6CAE5B}" type="pres">
      <dgm:prSet presAssocID="{0DB57CE0-B17C-4C6D-971B-5EC5B6180320}" presName="imgShp" presStyleLbl="fgImgPlace1" presStyleIdx="7" presStyleCnt="8"/>
      <dgm:spPr>
        <a:blipFill>
          <a:blip xmlns:r="http://schemas.openxmlformats.org/officeDocument/2006/relationships"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Laptop with phone and calculator"/>
        </a:ext>
      </dgm:extLst>
    </dgm:pt>
    <dgm:pt modelId="{DFD916C4-D941-44B5-BC1E-52315E691309}" type="pres">
      <dgm:prSet presAssocID="{0DB57CE0-B17C-4C6D-971B-5EC5B6180320}" presName="txShp" presStyleLbl="node1" presStyleIdx="7" presStyleCnt="8" custScaleX="94085" custLinFactNeighborX="2685" custLinFactNeighborY="226">
        <dgm:presLayoutVars>
          <dgm:bulletEnabled val="1"/>
        </dgm:presLayoutVars>
      </dgm:prSet>
      <dgm:spPr/>
    </dgm:pt>
  </dgm:ptLst>
  <dgm:cxnLst>
    <dgm:cxn modelId="{B4214E06-A6F0-444C-ACD9-55A5F2600BB4}" srcId="{1762CB7F-C46A-45E0-856A-4E64365D14BA}" destId="{6B139D31-ECC8-4919-A2D8-B96ACFB6DEBB}" srcOrd="0" destOrd="0" parTransId="{DDB11D19-AE47-4ECC-AE52-701441ECFF26}" sibTransId="{E7399181-2FF1-4EB6-9A9D-5B27AE96253F}"/>
    <dgm:cxn modelId="{D0E11407-A153-486C-BE35-8C331792EE27}" srcId="{1762CB7F-C46A-45E0-856A-4E64365D14BA}" destId="{D606D4A3-1F38-4E3F-9865-8B397A92A6CA}" srcOrd="3" destOrd="0" parTransId="{F90F7F16-A011-407C-A772-7E62832A0F6A}" sibTransId="{1D09D865-B71B-43BD-BB48-09E8805E20EE}"/>
    <dgm:cxn modelId="{BE0CCD12-8AD8-4959-A536-5E777605A347}" srcId="{1762CB7F-C46A-45E0-856A-4E64365D14BA}" destId="{489788DB-C287-4B59-A474-16BCD26AA8E2}" srcOrd="1" destOrd="0" parTransId="{AA680C76-B4F8-429D-8A52-5486AC457D3A}" sibTransId="{4170B5A0-4A6A-4D07-A823-C6317B86F920}"/>
    <dgm:cxn modelId="{CD724D26-62B4-48D9-B9D7-574D25EDA24F}" srcId="{1762CB7F-C46A-45E0-856A-4E64365D14BA}" destId="{589BDCA6-F62D-4333-AB83-1167ECB85B9C}" srcOrd="4" destOrd="0" parTransId="{324A33CD-4746-4698-A273-DF193041EC53}" sibTransId="{83AE1E35-7E81-4F99-9BA7-E811596844AE}"/>
    <dgm:cxn modelId="{ECC1C12D-BD2B-431E-883D-9EC91C66DCF3}" type="presOf" srcId="{ED2494D1-5FA5-4CE8-8E82-3A94CFC49061}" destId="{6E10CF98-0EA6-44F1-80D2-B31EAC9C32B6}" srcOrd="0" destOrd="0" presId="urn:microsoft.com/office/officeart/2005/8/layout/vList3#1"/>
    <dgm:cxn modelId="{8B8A5336-B0B8-4313-925A-F6C99EE61DDC}" type="presOf" srcId="{1762CB7F-C46A-45E0-856A-4E64365D14BA}" destId="{F5E44C64-ECBB-4531-A316-D9514F6F0EFD}" srcOrd="0" destOrd="0" presId="urn:microsoft.com/office/officeart/2005/8/layout/vList3#1"/>
    <dgm:cxn modelId="{D606F038-69D2-46CC-808A-8F7EF90DE0A0}" type="presOf" srcId="{D606D4A3-1F38-4E3F-9865-8B397A92A6CA}" destId="{DA33F003-F7EC-46B8-BE62-ECFFB445D796}" srcOrd="0" destOrd="0" presId="urn:microsoft.com/office/officeart/2005/8/layout/vList3#1"/>
    <dgm:cxn modelId="{76F76E41-981F-405F-AF9A-C35824A517C4}" type="presOf" srcId="{8F53EADA-448F-4C44-A5E5-9071FBAA5AE7}" destId="{9EAD3E7E-F127-4766-B246-7CD9C51C6805}" srcOrd="0" destOrd="0" presId="urn:microsoft.com/office/officeart/2005/8/layout/vList3#1"/>
    <dgm:cxn modelId="{1F1C0D6A-F312-4922-B609-7A393A109227}" type="presOf" srcId="{B0477DC6-6962-481B-B0F3-78C4FF857D7A}" destId="{76BB32EC-3779-4E9E-AA99-8D9CEB14908F}" srcOrd="0" destOrd="0" presId="urn:microsoft.com/office/officeart/2005/8/layout/vList3#1"/>
    <dgm:cxn modelId="{605D8B6C-0C09-49A0-8F61-AAE1EA61E771}" srcId="{1762CB7F-C46A-45E0-856A-4E64365D14BA}" destId="{8F53EADA-448F-4C44-A5E5-9071FBAA5AE7}" srcOrd="5" destOrd="0" parTransId="{4EF5E14D-24F7-449D-8020-9A2ED05AEC22}" sibTransId="{CCBD578E-F1E3-447F-B1BA-35022F02A42A}"/>
    <dgm:cxn modelId="{C1BE224F-B461-443D-A369-48E8247E7144}" srcId="{1762CB7F-C46A-45E0-856A-4E64365D14BA}" destId="{0DB57CE0-B17C-4C6D-971B-5EC5B6180320}" srcOrd="7" destOrd="0" parTransId="{77B50931-449B-4A71-BB0E-E79C3419C171}" sibTransId="{40E2A3F4-DD3C-4F24-BF6F-107EA9AB447A}"/>
    <dgm:cxn modelId="{31EBF574-CD00-4DC2-AD2B-1AA58270D837}" type="presOf" srcId="{589BDCA6-F62D-4333-AB83-1167ECB85B9C}" destId="{E9E7A829-D04B-4FBE-AE11-800FF9CAFB91}" srcOrd="0" destOrd="0" presId="urn:microsoft.com/office/officeart/2005/8/layout/vList3#1"/>
    <dgm:cxn modelId="{62A4F18E-96F5-4E87-9EAE-6C46CD8BFF45}" srcId="{1762CB7F-C46A-45E0-856A-4E64365D14BA}" destId="{ED2494D1-5FA5-4CE8-8E82-3A94CFC49061}" srcOrd="6" destOrd="0" parTransId="{05A88FAE-A197-4711-8C23-046D4B0D0B85}" sibTransId="{F71B2602-F7F0-45FA-8259-3F8F580D2632}"/>
    <dgm:cxn modelId="{AECC0CDD-3A40-44F7-A34C-872DCAF39504}" type="presOf" srcId="{489788DB-C287-4B59-A474-16BCD26AA8E2}" destId="{9B7F6B74-43E9-4E47-8384-7E62BA6D60B0}" srcOrd="0" destOrd="0" presId="urn:microsoft.com/office/officeart/2005/8/layout/vList3#1"/>
    <dgm:cxn modelId="{72FE89E4-5D9D-4CE1-81AC-9046D614E3C5}" srcId="{1762CB7F-C46A-45E0-856A-4E64365D14BA}" destId="{B0477DC6-6962-481B-B0F3-78C4FF857D7A}" srcOrd="2" destOrd="0" parTransId="{79132608-19AC-4C64-B3AD-EF5F91519FB3}" sibTransId="{F9FE9A59-934A-4D4F-8CB2-11D4C708AFA3}"/>
    <dgm:cxn modelId="{68FD8DE9-173B-409E-B91D-1C317DF09C8C}" type="presOf" srcId="{0DB57CE0-B17C-4C6D-971B-5EC5B6180320}" destId="{DFD916C4-D941-44B5-BC1E-52315E691309}" srcOrd="0" destOrd="0" presId="urn:microsoft.com/office/officeart/2005/8/layout/vList3#1"/>
    <dgm:cxn modelId="{A7C72EEC-4DC9-48B6-89E0-51FA745DDFD8}" type="presOf" srcId="{6B139D31-ECC8-4919-A2D8-B96ACFB6DEBB}" destId="{24B6BE6F-CAB5-4017-891E-BED8A10DA1E6}" srcOrd="0" destOrd="0" presId="urn:microsoft.com/office/officeart/2005/8/layout/vList3#1"/>
    <dgm:cxn modelId="{154A26F1-20E8-4BD7-A347-3786FC37EB04}" type="presParOf" srcId="{F5E44C64-ECBB-4531-A316-D9514F6F0EFD}" destId="{2A2515ED-DD3E-44D6-9DB6-56E939F3926A}" srcOrd="0" destOrd="0" presId="urn:microsoft.com/office/officeart/2005/8/layout/vList3#1"/>
    <dgm:cxn modelId="{CB48BEA3-8E98-4CEF-BFAE-6865891B047C}" type="presParOf" srcId="{2A2515ED-DD3E-44D6-9DB6-56E939F3926A}" destId="{3BE4AEB8-6A7C-49AA-8A8F-9A7699641442}" srcOrd="0" destOrd="0" presId="urn:microsoft.com/office/officeart/2005/8/layout/vList3#1"/>
    <dgm:cxn modelId="{81D9FFE5-8F53-463E-A3CC-04B4960E203E}" type="presParOf" srcId="{2A2515ED-DD3E-44D6-9DB6-56E939F3926A}" destId="{24B6BE6F-CAB5-4017-891E-BED8A10DA1E6}" srcOrd="1" destOrd="0" presId="urn:microsoft.com/office/officeart/2005/8/layout/vList3#1"/>
    <dgm:cxn modelId="{5B837022-9062-47C7-9F89-29BBBFFB8303}" type="presParOf" srcId="{F5E44C64-ECBB-4531-A316-D9514F6F0EFD}" destId="{63DE5AA2-AA33-45A3-88C0-70BACF898871}" srcOrd="1" destOrd="0" presId="urn:microsoft.com/office/officeart/2005/8/layout/vList3#1"/>
    <dgm:cxn modelId="{41710164-D9E4-4CC0-A3A3-59C088CED918}" type="presParOf" srcId="{F5E44C64-ECBB-4531-A316-D9514F6F0EFD}" destId="{388BFEF6-CCEC-4016-ABB0-764F3BA8DE3D}" srcOrd="2" destOrd="0" presId="urn:microsoft.com/office/officeart/2005/8/layout/vList3#1"/>
    <dgm:cxn modelId="{4849653C-F59D-4123-A251-13EDDE0E574B}" type="presParOf" srcId="{388BFEF6-CCEC-4016-ABB0-764F3BA8DE3D}" destId="{124D6837-596E-4FC8-A9AC-EB24B044C4EE}" srcOrd="0" destOrd="0" presId="urn:microsoft.com/office/officeart/2005/8/layout/vList3#1"/>
    <dgm:cxn modelId="{054005A6-01B7-40BD-8149-B07F23ECEF19}" type="presParOf" srcId="{388BFEF6-CCEC-4016-ABB0-764F3BA8DE3D}" destId="{9B7F6B74-43E9-4E47-8384-7E62BA6D60B0}" srcOrd="1" destOrd="0" presId="urn:microsoft.com/office/officeart/2005/8/layout/vList3#1"/>
    <dgm:cxn modelId="{F3E36BAA-D9AD-4C7B-9EFE-DF26DD903167}" type="presParOf" srcId="{F5E44C64-ECBB-4531-A316-D9514F6F0EFD}" destId="{2CA931F9-943F-47DC-99FD-EBC7E0174774}" srcOrd="3" destOrd="0" presId="urn:microsoft.com/office/officeart/2005/8/layout/vList3#1"/>
    <dgm:cxn modelId="{1B116992-5B00-4470-9764-6CE051E8B1F1}" type="presParOf" srcId="{F5E44C64-ECBB-4531-A316-D9514F6F0EFD}" destId="{F993CAE2-F78F-483D-8B94-2B537119F995}" srcOrd="4" destOrd="0" presId="urn:microsoft.com/office/officeart/2005/8/layout/vList3#1"/>
    <dgm:cxn modelId="{287AEA5E-4917-45F5-8DDC-CE0EFF84A43E}" type="presParOf" srcId="{F993CAE2-F78F-483D-8B94-2B537119F995}" destId="{C6AE82B9-DE1D-432B-874E-3D3DD99489DF}" srcOrd="0" destOrd="0" presId="urn:microsoft.com/office/officeart/2005/8/layout/vList3#1"/>
    <dgm:cxn modelId="{9DE8CFC5-E417-41EF-9A6F-0F6DE782DA37}" type="presParOf" srcId="{F993CAE2-F78F-483D-8B94-2B537119F995}" destId="{76BB32EC-3779-4E9E-AA99-8D9CEB14908F}" srcOrd="1" destOrd="0" presId="urn:microsoft.com/office/officeart/2005/8/layout/vList3#1"/>
    <dgm:cxn modelId="{3F7DBA3A-5157-4BAF-ABD3-0E4114C69BB8}" type="presParOf" srcId="{F5E44C64-ECBB-4531-A316-D9514F6F0EFD}" destId="{58C4737F-8CE8-4960-A4FF-FA32E66382C8}" srcOrd="5" destOrd="0" presId="urn:microsoft.com/office/officeart/2005/8/layout/vList3#1"/>
    <dgm:cxn modelId="{950EEA7E-8436-4418-8E9A-E099B3516CDF}" type="presParOf" srcId="{F5E44C64-ECBB-4531-A316-D9514F6F0EFD}" destId="{7CBBF645-C75B-4A92-83C2-A8862288083A}" srcOrd="6" destOrd="0" presId="urn:microsoft.com/office/officeart/2005/8/layout/vList3#1"/>
    <dgm:cxn modelId="{4DF86924-FA40-47CA-AA24-80CF798DA7EE}" type="presParOf" srcId="{7CBBF645-C75B-4A92-83C2-A8862288083A}" destId="{AFF7D9C8-BAC6-43CE-AD9F-F21A8D68453C}" srcOrd="0" destOrd="0" presId="urn:microsoft.com/office/officeart/2005/8/layout/vList3#1"/>
    <dgm:cxn modelId="{7D6D5A36-394E-4152-9E7A-D59B77120743}" type="presParOf" srcId="{7CBBF645-C75B-4A92-83C2-A8862288083A}" destId="{DA33F003-F7EC-46B8-BE62-ECFFB445D796}" srcOrd="1" destOrd="0" presId="urn:microsoft.com/office/officeart/2005/8/layout/vList3#1"/>
    <dgm:cxn modelId="{C3E15B43-1114-4E2B-A2A9-2EAA0537EE36}" type="presParOf" srcId="{F5E44C64-ECBB-4531-A316-D9514F6F0EFD}" destId="{825D00E7-DF21-4A81-9981-CAA167F0AEDB}" srcOrd="7" destOrd="0" presId="urn:microsoft.com/office/officeart/2005/8/layout/vList3#1"/>
    <dgm:cxn modelId="{8D000E94-FAF9-4856-BD57-2C5357025A32}" type="presParOf" srcId="{F5E44C64-ECBB-4531-A316-D9514F6F0EFD}" destId="{4F66900C-DB22-42E9-B9BC-B8F11178BC76}" srcOrd="8" destOrd="0" presId="urn:microsoft.com/office/officeart/2005/8/layout/vList3#1"/>
    <dgm:cxn modelId="{EEC7422C-7E42-448C-AE95-870848031FD9}" type="presParOf" srcId="{4F66900C-DB22-42E9-B9BC-B8F11178BC76}" destId="{A938F45D-8424-4DD4-86FE-DD858281A184}" srcOrd="0" destOrd="0" presId="urn:microsoft.com/office/officeart/2005/8/layout/vList3#1"/>
    <dgm:cxn modelId="{D676A615-2708-453C-8140-DDA677C934F9}" type="presParOf" srcId="{4F66900C-DB22-42E9-B9BC-B8F11178BC76}" destId="{E9E7A829-D04B-4FBE-AE11-800FF9CAFB91}" srcOrd="1" destOrd="0" presId="urn:microsoft.com/office/officeart/2005/8/layout/vList3#1"/>
    <dgm:cxn modelId="{248A75BB-2BD4-453D-958A-508230E9E281}" type="presParOf" srcId="{F5E44C64-ECBB-4531-A316-D9514F6F0EFD}" destId="{48E048BD-4343-4660-9A3B-3BE504D76F4B}" srcOrd="9" destOrd="0" presId="urn:microsoft.com/office/officeart/2005/8/layout/vList3#1"/>
    <dgm:cxn modelId="{25B9D8C1-E5EE-4479-971D-D10E0F7FBC35}" type="presParOf" srcId="{F5E44C64-ECBB-4531-A316-D9514F6F0EFD}" destId="{456EF0B3-7CAB-44AD-B408-1E517BA01B0C}" srcOrd="10" destOrd="0" presId="urn:microsoft.com/office/officeart/2005/8/layout/vList3#1"/>
    <dgm:cxn modelId="{E9545B3F-0320-43E8-BF07-1BFBC96FCE6B}" type="presParOf" srcId="{456EF0B3-7CAB-44AD-B408-1E517BA01B0C}" destId="{811A9AD7-3B81-48F6-90CA-317776C9F772}" srcOrd="0" destOrd="0" presId="urn:microsoft.com/office/officeart/2005/8/layout/vList3#1"/>
    <dgm:cxn modelId="{4D324DEF-6ECE-4DD4-96E9-5E15DDC01DDA}" type="presParOf" srcId="{456EF0B3-7CAB-44AD-B408-1E517BA01B0C}" destId="{9EAD3E7E-F127-4766-B246-7CD9C51C6805}" srcOrd="1" destOrd="0" presId="urn:microsoft.com/office/officeart/2005/8/layout/vList3#1"/>
    <dgm:cxn modelId="{9C7DA198-BDF9-4E69-A62A-EF03CF6EE5A5}" type="presParOf" srcId="{F5E44C64-ECBB-4531-A316-D9514F6F0EFD}" destId="{24A5ACE1-E25C-487B-9565-131C75961224}" srcOrd="11" destOrd="0" presId="urn:microsoft.com/office/officeart/2005/8/layout/vList3#1"/>
    <dgm:cxn modelId="{39366CD6-5560-4265-858C-976445DA7F13}" type="presParOf" srcId="{F5E44C64-ECBB-4531-A316-D9514F6F0EFD}" destId="{733F8D8B-7E69-43C0-83FB-5B1087EE1570}" srcOrd="12" destOrd="0" presId="urn:microsoft.com/office/officeart/2005/8/layout/vList3#1"/>
    <dgm:cxn modelId="{167B54ED-AE69-4C19-8B48-F86A5E1C04A2}" type="presParOf" srcId="{733F8D8B-7E69-43C0-83FB-5B1087EE1570}" destId="{9B1495CE-68EE-4CEF-89F0-E7082148AC57}" srcOrd="0" destOrd="0" presId="urn:microsoft.com/office/officeart/2005/8/layout/vList3#1"/>
    <dgm:cxn modelId="{D67A1D3B-0C70-4E0C-8816-666A43168861}" type="presParOf" srcId="{733F8D8B-7E69-43C0-83FB-5B1087EE1570}" destId="{6E10CF98-0EA6-44F1-80D2-B31EAC9C32B6}" srcOrd="1" destOrd="0" presId="urn:microsoft.com/office/officeart/2005/8/layout/vList3#1"/>
    <dgm:cxn modelId="{CBCED4A0-5D47-406E-B3BF-163D66D34A87}" type="presParOf" srcId="{F5E44C64-ECBB-4531-A316-D9514F6F0EFD}" destId="{BDDED3BA-81C6-4949-ACE4-B024B708BA98}" srcOrd="13" destOrd="0" presId="urn:microsoft.com/office/officeart/2005/8/layout/vList3#1"/>
    <dgm:cxn modelId="{42431333-6C46-4941-84E5-C5C2078DBA83}" type="presParOf" srcId="{F5E44C64-ECBB-4531-A316-D9514F6F0EFD}" destId="{532731CA-F354-4919-A3E0-569CAB6A1E41}" srcOrd="14" destOrd="0" presId="urn:microsoft.com/office/officeart/2005/8/layout/vList3#1"/>
    <dgm:cxn modelId="{FB1B416F-881C-4C7C-9554-9989C34F4D49}" type="presParOf" srcId="{532731CA-F354-4919-A3E0-569CAB6A1E41}" destId="{04E508F8-D530-4405-839F-7B64AA6CAE5B}" srcOrd="0" destOrd="0" presId="urn:microsoft.com/office/officeart/2005/8/layout/vList3#1"/>
    <dgm:cxn modelId="{EE2BB69E-BAFA-44F4-85BD-A87BFC4492D4}" type="presParOf" srcId="{532731CA-F354-4919-A3E0-569CAB6A1E41}" destId="{DFD916C4-D941-44B5-BC1E-52315E691309}"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62CB7F-C46A-45E0-856A-4E64365D14BA}"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x-none"/>
        </a:p>
      </dgm:t>
    </dgm:pt>
    <dgm:pt modelId="{489788DB-C287-4B59-A474-16BCD26AA8E2}">
      <dgm:prSet custT="1"/>
      <dgm:spPr/>
      <dgm:t>
        <a:bodyPr/>
        <a:lstStyle/>
        <a:p>
          <a:r>
            <a:rPr lang="it-IT" sz="1800" b="0" i="0" dirty="0"/>
            <a:t>Conferenze </a:t>
          </a:r>
          <a:endParaRPr lang="x-none" sz="1800" dirty="0"/>
        </a:p>
      </dgm:t>
    </dgm:pt>
    <dgm:pt modelId="{AA680C76-B4F8-429D-8A52-5486AC457D3A}" type="parTrans" cxnId="{BE0CCD12-8AD8-4959-A536-5E777605A347}">
      <dgm:prSet/>
      <dgm:spPr/>
      <dgm:t>
        <a:bodyPr/>
        <a:lstStyle/>
        <a:p>
          <a:endParaRPr lang="x-none"/>
        </a:p>
      </dgm:t>
    </dgm:pt>
    <dgm:pt modelId="{4170B5A0-4A6A-4D07-A823-C6317B86F920}" type="sibTrans" cxnId="{BE0CCD12-8AD8-4959-A536-5E777605A347}">
      <dgm:prSet/>
      <dgm:spPr/>
      <dgm:t>
        <a:bodyPr/>
        <a:lstStyle/>
        <a:p>
          <a:endParaRPr lang="x-none"/>
        </a:p>
      </dgm:t>
    </dgm:pt>
    <dgm:pt modelId="{B0477DC6-6962-481B-B0F3-78C4FF857D7A}">
      <dgm:prSet custT="1"/>
      <dgm:spPr/>
      <dgm:t>
        <a:bodyPr/>
        <a:lstStyle/>
        <a:p>
          <a:r>
            <a:rPr lang="it-IT" sz="1400" b="0" i="0" dirty="0"/>
            <a:t>Creazione materiali comunicazione con gruppi locali  </a:t>
          </a:r>
          <a:endParaRPr lang="x-none" sz="1400" dirty="0"/>
        </a:p>
      </dgm:t>
    </dgm:pt>
    <dgm:pt modelId="{79132608-19AC-4C64-B3AD-EF5F91519FB3}" type="parTrans" cxnId="{72FE89E4-5D9D-4CE1-81AC-9046D614E3C5}">
      <dgm:prSet/>
      <dgm:spPr/>
      <dgm:t>
        <a:bodyPr/>
        <a:lstStyle/>
        <a:p>
          <a:endParaRPr lang="x-none"/>
        </a:p>
      </dgm:t>
    </dgm:pt>
    <dgm:pt modelId="{F9FE9A59-934A-4D4F-8CB2-11D4C708AFA3}" type="sibTrans" cxnId="{72FE89E4-5D9D-4CE1-81AC-9046D614E3C5}">
      <dgm:prSet/>
      <dgm:spPr/>
      <dgm:t>
        <a:bodyPr/>
        <a:lstStyle/>
        <a:p>
          <a:endParaRPr lang="x-none"/>
        </a:p>
      </dgm:t>
    </dgm:pt>
    <dgm:pt modelId="{D606D4A3-1F38-4E3F-9865-8B397A92A6CA}">
      <dgm:prSet/>
      <dgm:spPr/>
      <dgm:t>
        <a:bodyPr/>
        <a:lstStyle/>
        <a:p>
          <a:r>
            <a:rPr lang="it-IT" b="0" i="0" dirty="0"/>
            <a:t>Campagna su FB con le Grotte di Castellana</a:t>
          </a:r>
          <a:endParaRPr lang="x-none" dirty="0"/>
        </a:p>
      </dgm:t>
    </dgm:pt>
    <dgm:pt modelId="{F90F7F16-A011-407C-A772-7E62832A0F6A}" type="parTrans" cxnId="{D0E11407-A153-486C-BE35-8C331792EE27}">
      <dgm:prSet/>
      <dgm:spPr/>
      <dgm:t>
        <a:bodyPr/>
        <a:lstStyle/>
        <a:p>
          <a:endParaRPr lang="x-none"/>
        </a:p>
      </dgm:t>
    </dgm:pt>
    <dgm:pt modelId="{1D09D865-B71B-43BD-BB48-09E8805E20EE}" type="sibTrans" cxnId="{D0E11407-A153-486C-BE35-8C331792EE27}">
      <dgm:prSet/>
      <dgm:spPr/>
      <dgm:t>
        <a:bodyPr/>
        <a:lstStyle/>
        <a:p>
          <a:endParaRPr lang="x-none"/>
        </a:p>
      </dgm:t>
    </dgm:pt>
    <dgm:pt modelId="{589BDCA6-F62D-4333-AB83-1167ECB85B9C}">
      <dgm:prSet/>
      <dgm:spPr/>
      <dgm:t>
        <a:bodyPr/>
        <a:lstStyle/>
        <a:p>
          <a:r>
            <a:rPr lang="it-IT" b="0" i="0" dirty="0"/>
            <a:t>Collaborazione con Parchi e Biodiversità Romagna </a:t>
          </a:r>
          <a:endParaRPr lang="x-none" dirty="0"/>
        </a:p>
      </dgm:t>
    </dgm:pt>
    <dgm:pt modelId="{324A33CD-4746-4698-A273-DF193041EC53}" type="parTrans" cxnId="{CD724D26-62B4-48D9-B9D7-574D25EDA24F}">
      <dgm:prSet/>
      <dgm:spPr/>
      <dgm:t>
        <a:bodyPr/>
        <a:lstStyle/>
        <a:p>
          <a:endParaRPr lang="x-none"/>
        </a:p>
      </dgm:t>
    </dgm:pt>
    <dgm:pt modelId="{83AE1E35-7E81-4F99-9BA7-E811596844AE}" type="sibTrans" cxnId="{CD724D26-62B4-48D9-B9D7-574D25EDA24F}">
      <dgm:prSet/>
      <dgm:spPr/>
      <dgm:t>
        <a:bodyPr/>
        <a:lstStyle/>
        <a:p>
          <a:endParaRPr lang="x-none"/>
        </a:p>
      </dgm:t>
    </dgm:pt>
    <dgm:pt modelId="{650B5159-AE5F-4D99-BD5E-88B48EA06A62}">
      <dgm:prSet/>
      <dgm:spPr/>
      <dgm:t>
        <a:bodyPr/>
        <a:lstStyle/>
        <a:p>
          <a:r>
            <a:rPr lang="it-IT" b="0" i="0" dirty="0"/>
            <a:t>Collaborazione con Federazione Speleologica  Regionale dell’Emilia Romagna </a:t>
          </a:r>
          <a:endParaRPr lang="x-none" dirty="0"/>
        </a:p>
      </dgm:t>
    </dgm:pt>
    <dgm:pt modelId="{EB4CECFF-FFEB-4D8A-B3A1-5F220D6DB1D7}" type="parTrans" cxnId="{007E38B0-D824-4AEA-A583-30BAAA5ED2B2}">
      <dgm:prSet/>
      <dgm:spPr/>
      <dgm:t>
        <a:bodyPr/>
        <a:lstStyle/>
        <a:p>
          <a:endParaRPr lang="x-none"/>
        </a:p>
      </dgm:t>
    </dgm:pt>
    <dgm:pt modelId="{9B4E072F-2393-48FB-86F1-B89EF0788A8A}" type="sibTrans" cxnId="{007E38B0-D824-4AEA-A583-30BAAA5ED2B2}">
      <dgm:prSet/>
      <dgm:spPr/>
      <dgm:t>
        <a:bodyPr/>
        <a:lstStyle/>
        <a:p>
          <a:endParaRPr lang="x-none"/>
        </a:p>
      </dgm:t>
    </dgm:pt>
    <dgm:pt modelId="{F5E44C64-ECBB-4531-A316-D9514F6F0EFD}" type="pres">
      <dgm:prSet presAssocID="{1762CB7F-C46A-45E0-856A-4E64365D14BA}" presName="linearFlow" presStyleCnt="0">
        <dgm:presLayoutVars>
          <dgm:dir/>
          <dgm:resizeHandles val="exact"/>
        </dgm:presLayoutVars>
      </dgm:prSet>
      <dgm:spPr/>
    </dgm:pt>
    <dgm:pt modelId="{388BFEF6-CCEC-4016-ABB0-764F3BA8DE3D}" type="pres">
      <dgm:prSet presAssocID="{489788DB-C287-4B59-A474-16BCD26AA8E2}" presName="composite" presStyleCnt="0"/>
      <dgm:spPr/>
    </dgm:pt>
    <dgm:pt modelId="{124D6837-596E-4FC8-A9AC-EB24B044C4EE}" type="pres">
      <dgm:prSet presAssocID="{489788DB-C287-4B59-A474-16BCD26AA8E2}" presName="imgShp"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B7F6B74-43E9-4E47-8384-7E62BA6D60B0}" type="pres">
      <dgm:prSet presAssocID="{489788DB-C287-4B59-A474-16BCD26AA8E2}" presName="txShp" presStyleLbl="node1" presStyleIdx="0" presStyleCnt="5" custScaleX="118114" custLinFactNeighborX="24546" custLinFactNeighborY="-170">
        <dgm:presLayoutVars>
          <dgm:bulletEnabled val="1"/>
        </dgm:presLayoutVars>
      </dgm:prSet>
      <dgm:spPr/>
    </dgm:pt>
    <dgm:pt modelId="{2CA931F9-943F-47DC-99FD-EBC7E0174774}" type="pres">
      <dgm:prSet presAssocID="{4170B5A0-4A6A-4D07-A823-C6317B86F920}" presName="spacing" presStyleCnt="0"/>
      <dgm:spPr/>
    </dgm:pt>
    <dgm:pt modelId="{F993CAE2-F78F-483D-8B94-2B537119F995}" type="pres">
      <dgm:prSet presAssocID="{B0477DC6-6962-481B-B0F3-78C4FF857D7A}" presName="composite" presStyleCnt="0"/>
      <dgm:spPr/>
    </dgm:pt>
    <dgm:pt modelId="{C6AE82B9-DE1D-432B-874E-3D3DD99489DF}" type="pres">
      <dgm:prSet presAssocID="{B0477DC6-6962-481B-B0F3-78C4FF857D7A}" presName="imgShp" presStyleLbl="fgImgPlace1" presStyleIdx="1" presStyleCnt="5" custLinFactNeighborX="-82609" custLinFactNeighborY="-397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76BB32EC-3779-4E9E-AA99-8D9CEB14908F}" type="pres">
      <dgm:prSet presAssocID="{B0477DC6-6962-481B-B0F3-78C4FF857D7A}" presName="txShp" presStyleLbl="node1" presStyleIdx="1" presStyleCnt="5" custScaleX="132144" custLinFactNeighborX="32739" custLinFactNeighborY="-4096">
        <dgm:presLayoutVars>
          <dgm:bulletEnabled val="1"/>
        </dgm:presLayoutVars>
      </dgm:prSet>
      <dgm:spPr/>
    </dgm:pt>
    <dgm:pt modelId="{58C4737F-8CE8-4960-A4FF-FA32E66382C8}" type="pres">
      <dgm:prSet presAssocID="{F9FE9A59-934A-4D4F-8CB2-11D4C708AFA3}" presName="spacing" presStyleCnt="0"/>
      <dgm:spPr/>
    </dgm:pt>
    <dgm:pt modelId="{7CBBF645-C75B-4A92-83C2-A8862288083A}" type="pres">
      <dgm:prSet presAssocID="{D606D4A3-1F38-4E3F-9865-8B397A92A6CA}" presName="composite" presStyleCnt="0"/>
      <dgm:spPr/>
    </dgm:pt>
    <dgm:pt modelId="{AFF7D9C8-BAC6-43CE-AD9F-F21A8D68453C}" type="pres">
      <dgm:prSet presAssocID="{D606D4A3-1F38-4E3F-9865-8B397A92A6CA}" presName="imgShp" presStyleLbl="fgImgPlace1" presStyleIdx="2" presStyleCnt="5" custLinFactY="30967" custLinFactNeighborX="-18168" custLinFactNeighborY="10000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DA33F003-F7EC-46B8-BE62-ECFFB445D796}" type="pres">
      <dgm:prSet presAssocID="{D606D4A3-1F38-4E3F-9865-8B397A92A6CA}" presName="txShp" presStyleLbl="node1" presStyleIdx="2" presStyleCnt="5" custLinFactNeighborX="11889" custLinFactNeighborY="-3237">
        <dgm:presLayoutVars>
          <dgm:bulletEnabled val="1"/>
        </dgm:presLayoutVars>
      </dgm:prSet>
      <dgm:spPr/>
    </dgm:pt>
    <dgm:pt modelId="{825D00E7-DF21-4A81-9981-CAA167F0AEDB}" type="pres">
      <dgm:prSet presAssocID="{1D09D865-B71B-43BD-BB48-09E8805E20EE}" presName="spacing" presStyleCnt="0"/>
      <dgm:spPr/>
    </dgm:pt>
    <dgm:pt modelId="{4F66900C-DB22-42E9-B9BC-B8F11178BC76}" type="pres">
      <dgm:prSet presAssocID="{589BDCA6-F62D-4333-AB83-1167ECB85B9C}" presName="composite" presStyleCnt="0"/>
      <dgm:spPr/>
    </dgm:pt>
    <dgm:pt modelId="{A938F45D-8424-4DD4-86FE-DD858281A184}" type="pres">
      <dgm:prSet presAssocID="{589BDCA6-F62D-4333-AB83-1167ECB85B9C}" presName="imgShp" presStyleLbl="fgImgPlace1" presStyleIdx="3" presStyleCnt="5" custLinFactY="-33088" custLinFactNeighborX="-20650" custLinFactNeighborY="-100000"/>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E9E7A829-D04B-4FBE-AE11-800FF9CAFB91}" type="pres">
      <dgm:prSet presAssocID="{589BDCA6-F62D-4333-AB83-1167ECB85B9C}" presName="txShp" presStyleLbl="node1" presStyleIdx="3" presStyleCnt="5" custLinFactNeighborX="15349" custLinFactNeighborY="-4589">
        <dgm:presLayoutVars>
          <dgm:bulletEnabled val="1"/>
        </dgm:presLayoutVars>
      </dgm:prSet>
      <dgm:spPr/>
    </dgm:pt>
    <dgm:pt modelId="{B024C8CD-45A0-4506-9AC9-DF41045B1592}" type="pres">
      <dgm:prSet presAssocID="{83AE1E35-7E81-4F99-9BA7-E811596844AE}" presName="spacing" presStyleCnt="0"/>
      <dgm:spPr/>
    </dgm:pt>
    <dgm:pt modelId="{555917D1-B62D-4CB4-AD26-402038B38295}" type="pres">
      <dgm:prSet presAssocID="{650B5159-AE5F-4D99-BD5E-88B48EA06A62}" presName="composite" presStyleCnt="0"/>
      <dgm:spPr/>
    </dgm:pt>
    <dgm:pt modelId="{95E4707F-EBE6-4A0D-9503-3120503A6BE7}" type="pres">
      <dgm:prSet presAssocID="{650B5159-AE5F-4D99-BD5E-88B48EA06A62}" presName="imgShp" presStyleLbl="fgImgPlace1" presStyleIdx="4" presStyleCnt="5" custLinFactNeighborX="7623" custLinFactNeighborY="-371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664A05D0-E1E6-4E06-A75E-30B45AF1E061}" type="pres">
      <dgm:prSet presAssocID="{650B5159-AE5F-4D99-BD5E-88B48EA06A62}" presName="txShp" presStyleLbl="node1" presStyleIdx="4" presStyleCnt="5" custLinFactNeighborX="15349" custLinFactNeighborY="-4589">
        <dgm:presLayoutVars>
          <dgm:bulletEnabled val="1"/>
        </dgm:presLayoutVars>
      </dgm:prSet>
      <dgm:spPr/>
    </dgm:pt>
  </dgm:ptLst>
  <dgm:cxnLst>
    <dgm:cxn modelId="{D0E11407-A153-486C-BE35-8C331792EE27}" srcId="{1762CB7F-C46A-45E0-856A-4E64365D14BA}" destId="{D606D4A3-1F38-4E3F-9865-8B397A92A6CA}" srcOrd="2" destOrd="0" parTransId="{F90F7F16-A011-407C-A772-7E62832A0F6A}" sibTransId="{1D09D865-B71B-43BD-BB48-09E8805E20EE}"/>
    <dgm:cxn modelId="{BE0CCD12-8AD8-4959-A536-5E777605A347}" srcId="{1762CB7F-C46A-45E0-856A-4E64365D14BA}" destId="{489788DB-C287-4B59-A474-16BCD26AA8E2}" srcOrd="0" destOrd="0" parTransId="{AA680C76-B4F8-429D-8A52-5486AC457D3A}" sibTransId="{4170B5A0-4A6A-4D07-A823-C6317B86F920}"/>
    <dgm:cxn modelId="{CD724D26-62B4-48D9-B9D7-574D25EDA24F}" srcId="{1762CB7F-C46A-45E0-856A-4E64365D14BA}" destId="{589BDCA6-F62D-4333-AB83-1167ECB85B9C}" srcOrd="3" destOrd="0" parTransId="{324A33CD-4746-4698-A273-DF193041EC53}" sibTransId="{83AE1E35-7E81-4F99-9BA7-E811596844AE}"/>
    <dgm:cxn modelId="{8B8A5336-B0B8-4313-925A-F6C99EE61DDC}" type="presOf" srcId="{1762CB7F-C46A-45E0-856A-4E64365D14BA}" destId="{F5E44C64-ECBB-4531-A316-D9514F6F0EFD}" srcOrd="0" destOrd="0" presId="urn:microsoft.com/office/officeart/2005/8/layout/vList3#2"/>
    <dgm:cxn modelId="{D606F038-69D2-46CC-808A-8F7EF90DE0A0}" type="presOf" srcId="{D606D4A3-1F38-4E3F-9865-8B397A92A6CA}" destId="{DA33F003-F7EC-46B8-BE62-ECFFB445D796}" srcOrd="0" destOrd="0" presId="urn:microsoft.com/office/officeart/2005/8/layout/vList3#2"/>
    <dgm:cxn modelId="{1F1C0D6A-F312-4922-B609-7A393A109227}" type="presOf" srcId="{B0477DC6-6962-481B-B0F3-78C4FF857D7A}" destId="{76BB32EC-3779-4E9E-AA99-8D9CEB14908F}" srcOrd="0" destOrd="0" presId="urn:microsoft.com/office/officeart/2005/8/layout/vList3#2"/>
    <dgm:cxn modelId="{31EBF574-CD00-4DC2-AD2B-1AA58270D837}" type="presOf" srcId="{589BDCA6-F62D-4333-AB83-1167ECB85B9C}" destId="{E9E7A829-D04B-4FBE-AE11-800FF9CAFB91}" srcOrd="0" destOrd="0" presId="urn:microsoft.com/office/officeart/2005/8/layout/vList3#2"/>
    <dgm:cxn modelId="{F72DA479-6033-4302-99C6-272D8BC1F630}" type="presOf" srcId="{650B5159-AE5F-4D99-BD5E-88B48EA06A62}" destId="{664A05D0-E1E6-4E06-A75E-30B45AF1E061}" srcOrd="0" destOrd="0" presId="urn:microsoft.com/office/officeart/2005/8/layout/vList3#2"/>
    <dgm:cxn modelId="{007E38B0-D824-4AEA-A583-30BAAA5ED2B2}" srcId="{1762CB7F-C46A-45E0-856A-4E64365D14BA}" destId="{650B5159-AE5F-4D99-BD5E-88B48EA06A62}" srcOrd="4" destOrd="0" parTransId="{EB4CECFF-FFEB-4D8A-B3A1-5F220D6DB1D7}" sibTransId="{9B4E072F-2393-48FB-86F1-B89EF0788A8A}"/>
    <dgm:cxn modelId="{AECC0CDD-3A40-44F7-A34C-872DCAF39504}" type="presOf" srcId="{489788DB-C287-4B59-A474-16BCD26AA8E2}" destId="{9B7F6B74-43E9-4E47-8384-7E62BA6D60B0}" srcOrd="0" destOrd="0" presId="urn:microsoft.com/office/officeart/2005/8/layout/vList3#2"/>
    <dgm:cxn modelId="{72FE89E4-5D9D-4CE1-81AC-9046D614E3C5}" srcId="{1762CB7F-C46A-45E0-856A-4E64365D14BA}" destId="{B0477DC6-6962-481B-B0F3-78C4FF857D7A}" srcOrd="1" destOrd="0" parTransId="{79132608-19AC-4C64-B3AD-EF5F91519FB3}" sibTransId="{F9FE9A59-934A-4D4F-8CB2-11D4C708AFA3}"/>
    <dgm:cxn modelId="{41710164-D9E4-4CC0-A3A3-59C088CED918}" type="presParOf" srcId="{F5E44C64-ECBB-4531-A316-D9514F6F0EFD}" destId="{388BFEF6-CCEC-4016-ABB0-764F3BA8DE3D}" srcOrd="0" destOrd="0" presId="urn:microsoft.com/office/officeart/2005/8/layout/vList3#2"/>
    <dgm:cxn modelId="{4849653C-F59D-4123-A251-13EDDE0E574B}" type="presParOf" srcId="{388BFEF6-CCEC-4016-ABB0-764F3BA8DE3D}" destId="{124D6837-596E-4FC8-A9AC-EB24B044C4EE}" srcOrd="0" destOrd="0" presId="urn:microsoft.com/office/officeart/2005/8/layout/vList3#2"/>
    <dgm:cxn modelId="{054005A6-01B7-40BD-8149-B07F23ECEF19}" type="presParOf" srcId="{388BFEF6-CCEC-4016-ABB0-764F3BA8DE3D}" destId="{9B7F6B74-43E9-4E47-8384-7E62BA6D60B0}" srcOrd="1" destOrd="0" presId="urn:microsoft.com/office/officeart/2005/8/layout/vList3#2"/>
    <dgm:cxn modelId="{F3E36BAA-D9AD-4C7B-9EFE-DF26DD903167}" type="presParOf" srcId="{F5E44C64-ECBB-4531-A316-D9514F6F0EFD}" destId="{2CA931F9-943F-47DC-99FD-EBC7E0174774}" srcOrd="1" destOrd="0" presId="urn:microsoft.com/office/officeart/2005/8/layout/vList3#2"/>
    <dgm:cxn modelId="{1B116992-5B00-4470-9764-6CE051E8B1F1}" type="presParOf" srcId="{F5E44C64-ECBB-4531-A316-D9514F6F0EFD}" destId="{F993CAE2-F78F-483D-8B94-2B537119F995}" srcOrd="2" destOrd="0" presId="urn:microsoft.com/office/officeart/2005/8/layout/vList3#2"/>
    <dgm:cxn modelId="{287AEA5E-4917-45F5-8DDC-CE0EFF84A43E}" type="presParOf" srcId="{F993CAE2-F78F-483D-8B94-2B537119F995}" destId="{C6AE82B9-DE1D-432B-874E-3D3DD99489DF}" srcOrd="0" destOrd="0" presId="urn:microsoft.com/office/officeart/2005/8/layout/vList3#2"/>
    <dgm:cxn modelId="{9DE8CFC5-E417-41EF-9A6F-0F6DE782DA37}" type="presParOf" srcId="{F993CAE2-F78F-483D-8B94-2B537119F995}" destId="{76BB32EC-3779-4E9E-AA99-8D9CEB14908F}" srcOrd="1" destOrd="0" presId="urn:microsoft.com/office/officeart/2005/8/layout/vList3#2"/>
    <dgm:cxn modelId="{3F7DBA3A-5157-4BAF-ABD3-0E4114C69BB8}" type="presParOf" srcId="{F5E44C64-ECBB-4531-A316-D9514F6F0EFD}" destId="{58C4737F-8CE8-4960-A4FF-FA32E66382C8}" srcOrd="3" destOrd="0" presId="urn:microsoft.com/office/officeart/2005/8/layout/vList3#2"/>
    <dgm:cxn modelId="{950EEA7E-8436-4418-8E9A-E099B3516CDF}" type="presParOf" srcId="{F5E44C64-ECBB-4531-A316-D9514F6F0EFD}" destId="{7CBBF645-C75B-4A92-83C2-A8862288083A}" srcOrd="4" destOrd="0" presId="urn:microsoft.com/office/officeart/2005/8/layout/vList3#2"/>
    <dgm:cxn modelId="{4DF86924-FA40-47CA-AA24-80CF798DA7EE}" type="presParOf" srcId="{7CBBF645-C75B-4A92-83C2-A8862288083A}" destId="{AFF7D9C8-BAC6-43CE-AD9F-F21A8D68453C}" srcOrd="0" destOrd="0" presId="urn:microsoft.com/office/officeart/2005/8/layout/vList3#2"/>
    <dgm:cxn modelId="{7D6D5A36-394E-4152-9E7A-D59B77120743}" type="presParOf" srcId="{7CBBF645-C75B-4A92-83C2-A8862288083A}" destId="{DA33F003-F7EC-46B8-BE62-ECFFB445D796}" srcOrd="1" destOrd="0" presId="urn:microsoft.com/office/officeart/2005/8/layout/vList3#2"/>
    <dgm:cxn modelId="{C3E15B43-1114-4E2B-A2A9-2EAA0537EE36}" type="presParOf" srcId="{F5E44C64-ECBB-4531-A316-D9514F6F0EFD}" destId="{825D00E7-DF21-4A81-9981-CAA167F0AEDB}" srcOrd="5" destOrd="0" presId="urn:microsoft.com/office/officeart/2005/8/layout/vList3#2"/>
    <dgm:cxn modelId="{8D000E94-FAF9-4856-BD57-2C5357025A32}" type="presParOf" srcId="{F5E44C64-ECBB-4531-A316-D9514F6F0EFD}" destId="{4F66900C-DB22-42E9-B9BC-B8F11178BC76}" srcOrd="6" destOrd="0" presId="urn:microsoft.com/office/officeart/2005/8/layout/vList3#2"/>
    <dgm:cxn modelId="{EEC7422C-7E42-448C-AE95-870848031FD9}" type="presParOf" srcId="{4F66900C-DB22-42E9-B9BC-B8F11178BC76}" destId="{A938F45D-8424-4DD4-86FE-DD858281A184}" srcOrd="0" destOrd="0" presId="urn:microsoft.com/office/officeart/2005/8/layout/vList3#2"/>
    <dgm:cxn modelId="{D676A615-2708-453C-8140-DDA677C934F9}" type="presParOf" srcId="{4F66900C-DB22-42E9-B9BC-B8F11178BC76}" destId="{E9E7A829-D04B-4FBE-AE11-800FF9CAFB91}" srcOrd="1" destOrd="0" presId="urn:microsoft.com/office/officeart/2005/8/layout/vList3#2"/>
    <dgm:cxn modelId="{9F7CF4EB-61D8-4772-BD12-412B507075AF}" type="presParOf" srcId="{F5E44C64-ECBB-4531-A316-D9514F6F0EFD}" destId="{B024C8CD-45A0-4506-9AC9-DF41045B1592}" srcOrd="7" destOrd="0" presId="urn:microsoft.com/office/officeart/2005/8/layout/vList3#2"/>
    <dgm:cxn modelId="{F160E5E4-92E7-4898-B02A-A5A3D96350F3}" type="presParOf" srcId="{F5E44C64-ECBB-4531-A316-D9514F6F0EFD}" destId="{555917D1-B62D-4CB4-AD26-402038B38295}" srcOrd="8" destOrd="0" presId="urn:microsoft.com/office/officeart/2005/8/layout/vList3#2"/>
    <dgm:cxn modelId="{C2506EC2-9AF6-402C-847C-A5054847095A}" type="presParOf" srcId="{555917D1-B62D-4CB4-AD26-402038B38295}" destId="{95E4707F-EBE6-4A0D-9503-3120503A6BE7}" srcOrd="0" destOrd="0" presId="urn:microsoft.com/office/officeart/2005/8/layout/vList3#2"/>
    <dgm:cxn modelId="{E0A7378E-08A0-4780-931B-B5E6CF53DCF3}" type="presParOf" srcId="{555917D1-B62D-4CB4-AD26-402038B38295}" destId="{664A05D0-E1E6-4E06-A75E-30B45AF1E061}"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62CB7F-C46A-45E0-856A-4E64365D14BA}" type="doc">
      <dgm:prSet loTypeId="urn:microsoft.com/office/officeart/2005/8/layout/hProcess3" loCatId="process" qsTypeId="urn:microsoft.com/office/officeart/2005/8/quickstyle/simple1" qsCatId="simple" csTypeId="urn:microsoft.com/office/officeart/2018/5/colors/Iconchunking_coloredtext_colorful1" csCatId="colorful" phldr="1"/>
      <dgm:spPr/>
      <dgm:t>
        <a:bodyPr/>
        <a:lstStyle/>
        <a:p>
          <a:endParaRPr lang="x-none"/>
        </a:p>
      </dgm:t>
    </dgm:pt>
    <dgm:pt modelId="{6B139D31-ECC8-4919-A2D8-B96ACFB6DEBB}">
      <dgm:prSet custT="1"/>
      <dgm:spPr/>
      <dgm:t>
        <a:bodyPr/>
        <a:lstStyle/>
        <a:p>
          <a:r>
            <a:rPr lang="it-IT" sz="1600" b="0" i="0" dirty="0"/>
            <a:t>Creazione materiali  promozionali</a:t>
          </a:r>
          <a:endParaRPr lang="x-none" sz="1600" dirty="0"/>
        </a:p>
      </dgm:t>
    </dgm:pt>
    <dgm:pt modelId="{DDB11D19-AE47-4ECC-AE52-701441ECFF26}" type="parTrans" cxnId="{B4214E06-A6F0-444C-ACD9-55A5F2600BB4}">
      <dgm:prSet/>
      <dgm:spPr/>
      <dgm:t>
        <a:bodyPr/>
        <a:lstStyle/>
        <a:p>
          <a:endParaRPr lang="x-none" sz="2800"/>
        </a:p>
      </dgm:t>
    </dgm:pt>
    <dgm:pt modelId="{E7399181-2FF1-4EB6-9A9D-5B27AE96253F}" type="sibTrans" cxnId="{B4214E06-A6F0-444C-ACD9-55A5F2600BB4}">
      <dgm:prSet/>
      <dgm:spPr/>
      <dgm:t>
        <a:bodyPr/>
        <a:lstStyle/>
        <a:p>
          <a:endParaRPr lang="x-none" sz="2800"/>
        </a:p>
      </dgm:t>
    </dgm:pt>
    <dgm:pt modelId="{489788DB-C287-4B59-A474-16BCD26AA8E2}">
      <dgm:prSet custT="1"/>
      <dgm:spPr/>
      <dgm:t>
        <a:bodyPr/>
        <a:lstStyle/>
        <a:p>
          <a:r>
            <a:rPr lang="it-IT" sz="1600" b="0" i="0" dirty="0"/>
            <a:t>Creazione giochi interattivi e poster </a:t>
          </a:r>
          <a:endParaRPr lang="x-none" sz="1600" dirty="0"/>
        </a:p>
      </dgm:t>
    </dgm:pt>
    <dgm:pt modelId="{AA680C76-B4F8-429D-8A52-5486AC457D3A}" type="parTrans" cxnId="{BE0CCD12-8AD8-4959-A536-5E777605A347}">
      <dgm:prSet/>
      <dgm:spPr/>
      <dgm:t>
        <a:bodyPr/>
        <a:lstStyle/>
        <a:p>
          <a:endParaRPr lang="x-none" sz="2800"/>
        </a:p>
      </dgm:t>
    </dgm:pt>
    <dgm:pt modelId="{4170B5A0-4A6A-4D07-A823-C6317B86F920}" type="sibTrans" cxnId="{BE0CCD12-8AD8-4959-A536-5E777605A347}">
      <dgm:prSet/>
      <dgm:spPr/>
      <dgm:t>
        <a:bodyPr/>
        <a:lstStyle/>
        <a:p>
          <a:endParaRPr lang="x-none" sz="2800"/>
        </a:p>
      </dgm:t>
    </dgm:pt>
    <dgm:pt modelId="{B0477DC6-6962-481B-B0F3-78C4FF857D7A}">
      <dgm:prSet custT="1"/>
      <dgm:spPr/>
      <dgm:t>
        <a:bodyPr/>
        <a:lstStyle/>
        <a:p>
          <a:r>
            <a:rPr lang="it-IT" sz="1600" b="0" i="0" dirty="0"/>
            <a:t>Focus Workshop per le Guide di Grotte Turistiche</a:t>
          </a:r>
          <a:endParaRPr lang="x-none" sz="1600" dirty="0"/>
        </a:p>
      </dgm:t>
    </dgm:pt>
    <dgm:pt modelId="{79132608-19AC-4C64-B3AD-EF5F91519FB3}" type="parTrans" cxnId="{72FE89E4-5D9D-4CE1-81AC-9046D614E3C5}">
      <dgm:prSet/>
      <dgm:spPr/>
      <dgm:t>
        <a:bodyPr/>
        <a:lstStyle/>
        <a:p>
          <a:endParaRPr lang="x-none" sz="2800"/>
        </a:p>
      </dgm:t>
    </dgm:pt>
    <dgm:pt modelId="{F9FE9A59-934A-4D4F-8CB2-11D4C708AFA3}" type="sibTrans" cxnId="{72FE89E4-5D9D-4CE1-81AC-9046D614E3C5}">
      <dgm:prSet/>
      <dgm:spPr/>
      <dgm:t>
        <a:bodyPr/>
        <a:lstStyle/>
        <a:p>
          <a:endParaRPr lang="x-none" sz="2800"/>
        </a:p>
      </dgm:t>
    </dgm:pt>
    <dgm:pt modelId="{D606D4A3-1F38-4E3F-9865-8B397A92A6CA}">
      <dgm:prSet custT="1"/>
      <dgm:spPr/>
      <dgm:t>
        <a:bodyPr/>
        <a:lstStyle/>
        <a:p>
          <a:r>
            <a:rPr lang="it-IT" sz="1600" b="0" i="0" dirty="0"/>
            <a:t>Campagna su FB e mass media</a:t>
          </a:r>
          <a:endParaRPr lang="x-none" sz="1600" dirty="0"/>
        </a:p>
      </dgm:t>
    </dgm:pt>
    <dgm:pt modelId="{F90F7F16-A011-407C-A772-7E62832A0F6A}" type="parTrans" cxnId="{D0E11407-A153-486C-BE35-8C331792EE27}">
      <dgm:prSet/>
      <dgm:spPr/>
      <dgm:t>
        <a:bodyPr/>
        <a:lstStyle/>
        <a:p>
          <a:endParaRPr lang="x-none" sz="2800"/>
        </a:p>
      </dgm:t>
    </dgm:pt>
    <dgm:pt modelId="{1D09D865-B71B-43BD-BB48-09E8805E20EE}" type="sibTrans" cxnId="{D0E11407-A153-486C-BE35-8C331792EE27}">
      <dgm:prSet/>
      <dgm:spPr/>
      <dgm:t>
        <a:bodyPr/>
        <a:lstStyle/>
        <a:p>
          <a:endParaRPr lang="x-none" sz="2800"/>
        </a:p>
      </dgm:t>
    </dgm:pt>
    <dgm:pt modelId="{589BDCA6-F62D-4333-AB83-1167ECB85B9C}">
      <dgm:prSet custT="1"/>
      <dgm:spPr/>
      <dgm:t>
        <a:bodyPr/>
        <a:lstStyle/>
        <a:p>
          <a:r>
            <a:rPr lang="it-IT" sz="1600" b="0" i="0" dirty="0"/>
            <a:t>Collaborazione con le grotte turistiche e le associazioni del settore </a:t>
          </a:r>
          <a:endParaRPr lang="x-none" sz="1600" dirty="0"/>
        </a:p>
      </dgm:t>
    </dgm:pt>
    <dgm:pt modelId="{324A33CD-4746-4698-A273-DF193041EC53}" type="parTrans" cxnId="{CD724D26-62B4-48D9-B9D7-574D25EDA24F}">
      <dgm:prSet/>
      <dgm:spPr/>
      <dgm:t>
        <a:bodyPr/>
        <a:lstStyle/>
        <a:p>
          <a:endParaRPr lang="x-none" sz="2800"/>
        </a:p>
      </dgm:t>
    </dgm:pt>
    <dgm:pt modelId="{83AE1E35-7E81-4F99-9BA7-E811596844AE}" type="sibTrans" cxnId="{CD724D26-62B4-48D9-B9D7-574D25EDA24F}">
      <dgm:prSet/>
      <dgm:spPr/>
      <dgm:t>
        <a:bodyPr/>
        <a:lstStyle/>
        <a:p>
          <a:endParaRPr lang="x-none" sz="2800"/>
        </a:p>
      </dgm:t>
    </dgm:pt>
    <dgm:pt modelId="{A3198D8B-DEC5-4F05-8C80-AA2DB7295161}">
      <dgm:prSet custT="1"/>
      <dgm:spPr/>
      <dgm:t>
        <a:bodyPr/>
        <a:lstStyle/>
        <a:p>
          <a:r>
            <a:rPr lang="en-US" sz="1600" dirty="0" err="1"/>
            <a:t>Conferenze</a:t>
          </a:r>
          <a:r>
            <a:rPr lang="en-US" sz="1600" dirty="0"/>
            <a:t> </a:t>
          </a:r>
          <a:r>
            <a:rPr lang="en-US" sz="1600" dirty="0" err="1"/>
            <a:t>seminari</a:t>
          </a:r>
          <a:r>
            <a:rPr lang="en-US" sz="1600" dirty="0"/>
            <a:t> </a:t>
          </a:r>
          <a:r>
            <a:rPr lang="en-US" sz="1600" dirty="0" err="1"/>
            <a:t>azioni</a:t>
          </a:r>
          <a:r>
            <a:rPr lang="en-US" sz="1600" dirty="0"/>
            <a:t> </a:t>
          </a:r>
          <a:r>
            <a:rPr lang="en-US" sz="1600" dirty="0" err="1"/>
            <a:t>pubbliche</a:t>
          </a:r>
          <a:r>
            <a:rPr lang="en-US" sz="1600" dirty="0"/>
            <a:t> </a:t>
          </a:r>
          <a:endParaRPr lang="x-none" sz="1600" dirty="0"/>
        </a:p>
      </dgm:t>
    </dgm:pt>
    <dgm:pt modelId="{56430FC6-15E1-4902-AD9E-652945732B52}" type="parTrans" cxnId="{0E1D1156-A3DA-4B71-8B5B-318E6497D5C9}">
      <dgm:prSet/>
      <dgm:spPr/>
      <dgm:t>
        <a:bodyPr/>
        <a:lstStyle/>
        <a:p>
          <a:endParaRPr lang="en-BE"/>
        </a:p>
      </dgm:t>
    </dgm:pt>
    <dgm:pt modelId="{D39C6F43-FF74-4AF0-BEF2-A811FEE43F7C}" type="sibTrans" cxnId="{0E1D1156-A3DA-4B71-8B5B-318E6497D5C9}">
      <dgm:prSet/>
      <dgm:spPr/>
      <dgm:t>
        <a:bodyPr/>
        <a:lstStyle/>
        <a:p>
          <a:endParaRPr lang="en-BE"/>
        </a:p>
      </dgm:t>
    </dgm:pt>
    <dgm:pt modelId="{0C8D3E16-6EDB-456F-9258-443BED67C4FA}" type="pres">
      <dgm:prSet presAssocID="{1762CB7F-C46A-45E0-856A-4E64365D14BA}" presName="Name0" presStyleCnt="0">
        <dgm:presLayoutVars>
          <dgm:dir/>
          <dgm:animLvl val="lvl"/>
          <dgm:resizeHandles val="exact"/>
        </dgm:presLayoutVars>
      </dgm:prSet>
      <dgm:spPr/>
    </dgm:pt>
    <dgm:pt modelId="{983B3C60-8710-4E21-9F9D-455B12EBFAD9}" type="pres">
      <dgm:prSet presAssocID="{1762CB7F-C46A-45E0-856A-4E64365D14BA}" presName="dummy" presStyleCnt="0"/>
      <dgm:spPr/>
    </dgm:pt>
    <dgm:pt modelId="{F9E926E1-3CF3-449B-8CB5-5636A7CFEB6A}" type="pres">
      <dgm:prSet presAssocID="{1762CB7F-C46A-45E0-856A-4E64365D14BA}" presName="linH" presStyleCnt="0"/>
      <dgm:spPr/>
    </dgm:pt>
    <dgm:pt modelId="{6017CCC5-6BFF-422A-9ECE-EAFAF73E4AA7}" type="pres">
      <dgm:prSet presAssocID="{1762CB7F-C46A-45E0-856A-4E64365D14BA}" presName="padding1" presStyleCnt="0"/>
      <dgm:spPr/>
    </dgm:pt>
    <dgm:pt modelId="{64456D42-8AB8-461C-8AFA-6ABEA091304F}" type="pres">
      <dgm:prSet presAssocID="{6B139D31-ECC8-4919-A2D8-B96ACFB6DEBB}" presName="linV" presStyleCnt="0"/>
      <dgm:spPr/>
    </dgm:pt>
    <dgm:pt modelId="{B5B4C1B3-7119-45A1-8954-AABBB6367858}" type="pres">
      <dgm:prSet presAssocID="{6B139D31-ECC8-4919-A2D8-B96ACFB6DEBB}" presName="spVertical1" presStyleCnt="0"/>
      <dgm:spPr/>
    </dgm:pt>
    <dgm:pt modelId="{17D384E5-F56C-4EC6-A3C9-3C7BDCAEAD48}" type="pres">
      <dgm:prSet presAssocID="{6B139D31-ECC8-4919-A2D8-B96ACFB6DEBB}" presName="parTx" presStyleLbl="revTx" presStyleIdx="0" presStyleCnt="6" custScaleX="145008">
        <dgm:presLayoutVars>
          <dgm:chMax val="0"/>
          <dgm:chPref val="0"/>
          <dgm:bulletEnabled val="1"/>
        </dgm:presLayoutVars>
      </dgm:prSet>
      <dgm:spPr/>
    </dgm:pt>
    <dgm:pt modelId="{26A11C6A-C4B0-4FA9-A33F-61AD34D111B9}" type="pres">
      <dgm:prSet presAssocID="{6B139D31-ECC8-4919-A2D8-B96ACFB6DEBB}" presName="spVertical2" presStyleCnt="0"/>
      <dgm:spPr/>
    </dgm:pt>
    <dgm:pt modelId="{229D089F-B019-4EC0-A8FA-D7B4EC593807}" type="pres">
      <dgm:prSet presAssocID="{6B139D31-ECC8-4919-A2D8-B96ACFB6DEBB}" presName="spVertical3" presStyleCnt="0"/>
      <dgm:spPr/>
    </dgm:pt>
    <dgm:pt modelId="{A437E1E9-DAB7-45B2-A792-D4F83F5217DE}" type="pres">
      <dgm:prSet presAssocID="{E7399181-2FF1-4EB6-9A9D-5B27AE96253F}" presName="space" presStyleCnt="0"/>
      <dgm:spPr/>
    </dgm:pt>
    <dgm:pt modelId="{28AC3E97-5A3D-461F-8C87-466F9470DADE}" type="pres">
      <dgm:prSet presAssocID="{489788DB-C287-4B59-A474-16BCD26AA8E2}" presName="linV" presStyleCnt="0"/>
      <dgm:spPr/>
    </dgm:pt>
    <dgm:pt modelId="{A58E42DB-70B6-4E79-B710-AA703072925E}" type="pres">
      <dgm:prSet presAssocID="{489788DB-C287-4B59-A474-16BCD26AA8E2}" presName="spVertical1" presStyleCnt="0"/>
      <dgm:spPr/>
    </dgm:pt>
    <dgm:pt modelId="{B28CCF2A-BD8F-4B89-A788-159619251F9D}" type="pres">
      <dgm:prSet presAssocID="{489788DB-C287-4B59-A474-16BCD26AA8E2}" presName="parTx" presStyleLbl="revTx" presStyleIdx="1" presStyleCnt="6" custScaleY="160665">
        <dgm:presLayoutVars>
          <dgm:chMax val="0"/>
          <dgm:chPref val="0"/>
          <dgm:bulletEnabled val="1"/>
        </dgm:presLayoutVars>
      </dgm:prSet>
      <dgm:spPr/>
    </dgm:pt>
    <dgm:pt modelId="{1AD1D815-F6CA-484D-BB13-BA476207C8D3}" type="pres">
      <dgm:prSet presAssocID="{489788DB-C287-4B59-A474-16BCD26AA8E2}" presName="spVertical2" presStyleCnt="0"/>
      <dgm:spPr/>
    </dgm:pt>
    <dgm:pt modelId="{B20BDCB4-6621-4AC2-A7AB-F79F20C35CAD}" type="pres">
      <dgm:prSet presAssocID="{489788DB-C287-4B59-A474-16BCD26AA8E2}" presName="spVertical3" presStyleCnt="0"/>
      <dgm:spPr/>
    </dgm:pt>
    <dgm:pt modelId="{48473F47-AD5E-48ED-8BC6-44570091A209}" type="pres">
      <dgm:prSet presAssocID="{4170B5A0-4A6A-4D07-A823-C6317B86F920}" presName="space" presStyleCnt="0"/>
      <dgm:spPr/>
    </dgm:pt>
    <dgm:pt modelId="{BF83BA96-8898-4283-A69F-E5159EA13B66}" type="pres">
      <dgm:prSet presAssocID="{B0477DC6-6962-481B-B0F3-78C4FF857D7A}" presName="linV" presStyleCnt="0"/>
      <dgm:spPr/>
    </dgm:pt>
    <dgm:pt modelId="{160D2835-43A8-41BF-AE34-08037A053BEF}" type="pres">
      <dgm:prSet presAssocID="{B0477DC6-6962-481B-B0F3-78C4FF857D7A}" presName="spVertical1" presStyleCnt="0"/>
      <dgm:spPr/>
    </dgm:pt>
    <dgm:pt modelId="{95080F76-C1D7-47E8-AFFB-84CB11C10F32}" type="pres">
      <dgm:prSet presAssocID="{B0477DC6-6962-481B-B0F3-78C4FF857D7A}" presName="parTx" presStyleLbl="revTx" presStyleIdx="2" presStyleCnt="6" custScaleY="176678" custLinFactNeighborX="2792" custLinFactNeighborY="79868">
        <dgm:presLayoutVars>
          <dgm:chMax val="0"/>
          <dgm:chPref val="0"/>
          <dgm:bulletEnabled val="1"/>
        </dgm:presLayoutVars>
      </dgm:prSet>
      <dgm:spPr/>
    </dgm:pt>
    <dgm:pt modelId="{3CA17250-2D7B-4767-BB4C-3F6DCD80E3F5}" type="pres">
      <dgm:prSet presAssocID="{B0477DC6-6962-481B-B0F3-78C4FF857D7A}" presName="spVertical2" presStyleCnt="0"/>
      <dgm:spPr/>
    </dgm:pt>
    <dgm:pt modelId="{9B203F8A-2E01-4E92-B4AC-35A925A126F6}" type="pres">
      <dgm:prSet presAssocID="{B0477DC6-6962-481B-B0F3-78C4FF857D7A}" presName="spVertical3" presStyleCnt="0"/>
      <dgm:spPr/>
    </dgm:pt>
    <dgm:pt modelId="{5C22C0FA-D06C-4493-B5DE-5D32D8110D38}" type="pres">
      <dgm:prSet presAssocID="{F9FE9A59-934A-4D4F-8CB2-11D4C708AFA3}" presName="space" presStyleCnt="0"/>
      <dgm:spPr/>
    </dgm:pt>
    <dgm:pt modelId="{384EBDA4-2B7C-426A-96DA-8FCF6D0B01AC}" type="pres">
      <dgm:prSet presAssocID="{D606D4A3-1F38-4E3F-9865-8B397A92A6CA}" presName="linV" presStyleCnt="0"/>
      <dgm:spPr/>
    </dgm:pt>
    <dgm:pt modelId="{FD0E8A48-D5C7-44FC-8BE1-A0CBD81FF4D1}" type="pres">
      <dgm:prSet presAssocID="{D606D4A3-1F38-4E3F-9865-8B397A92A6CA}" presName="spVertical1" presStyleCnt="0"/>
      <dgm:spPr/>
    </dgm:pt>
    <dgm:pt modelId="{9669E1A6-27BB-4389-B9EE-A120D45976F1}" type="pres">
      <dgm:prSet presAssocID="{D606D4A3-1F38-4E3F-9865-8B397A92A6CA}" presName="parTx" presStyleLbl="revTx" presStyleIdx="3" presStyleCnt="6" custLinFactY="5340" custLinFactNeighborX="-1805" custLinFactNeighborY="100000">
        <dgm:presLayoutVars>
          <dgm:chMax val="0"/>
          <dgm:chPref val="0"/>
          <dgm:bulletEnabled val="1"/>
        </dgm:presLayoutVars>
      </dgm:prSet>
      <dgm:spPr/>
    </dgm:pt>
    <dgm:pt modelId="{6A598505-0DFF-465C-8212-B389BEF407E1}" type="pres">
      <dgm:prSet presAssocID="{D606D4A3-1F38-4E3F-9865-8B397A92A6CA}" presName="spVertical2" presStyleCnt="0"/>
      <dgm:spPr/>
    </dgm:pt>
    <dgm:pt modelId="{32B14BAE-E2EE-466E-B49E-50A12714703E}" type="pres">
      <dgm:prSet presAssocID="{D606D4A3-1F38-4E3F-9865-8B397A92A6CA}" presName="spVertical3" presStyleCnt="0"/>
      <dgm:spPr/>
    </dgm:pt>
    <dgm:pt modelId="{DCEEB69B-02B9-4077-9EE9-893BBA01F5B7}" type="pres">
      <dgm:prSet presAssocID="{1D09D865-B71B-43BD-BB48-09E8805E20EE}" presName="space" presStyleCnt="0"/>
      <dgm:spPr/>
    </dgm:pt>
    <dgm:pt modelId="{6AC6C713-5991-447C-A98E-D2F7E668462A}" type="pres">
      <dgm:prSet presAssocID="{589BDCA6-F62D-4333-AB83-1167ECB85B9C}" presName="linV" presStyleCnt="0"/>
      <dgm:spPr/>
    </dgm:pt>
    <dgm:pt modelId="{9DBA6128-45A5-4A24-A204-2F852617C55A}" type="pres">
      <dgm:prSet presAssocID="{589BDCA6-F62D-4333-AB83-1167ECB85B9C}" presName="spVertical1" presStyleCnt="0"/>
      <dgm:spPr/>
    </dgm:pt>
    <dgm:pt modelId="{0B02EAC4-DFE8-4A1D-9B2B-EC47D8E9EF3C}" type="pres">
      <dgm:prSet presAssocID="{589BDCA6-F62D-4333-AB83-1167ECB85B9C}" presName="parTx" presStyleLbl="revTx" presStyleIdx="4" presStyleCnt="6" custScaleX="136724" custScaleY="178370" custLinFactY="11048" custLinFactNeighborX="3037" custLinFactNeighborY="100000">
        <dgm:presLayoutVars>
          <dgm:chMax val="0"/>
          <dgm:chPref val="0"/>
          <dgm:bulletEnabled val="1"/>
        </dgm:presLayoutVars>
      </dgm:prSet>
      <dgm:spPr/>
    </dgm:pt>
    <dgm:pt modelId="{6B7699E8-7260-44A0-98F5-119901EA8FD0}" type="pres">
      <dgm:prSet presAssocID="{589BDCA6-F62D-4333-AB83-1167ECB85B9C}" presName="spVertical2" presStyleCnt="0"/>
      <dgm:spPr/>
    </dgm:pt>
    <dgm:pt modelId="{850E9F6A-1DAA-4327-B0AB-6371551624E9}" type="pres">
      <dgm:prSet presAssocID="{589BDCA6-F62D-4333-AB83-1167ECB85B9C}" presName="spVertical3" presStyleCnt="0"/>
      <dgm:spPr/>
    </dgm:pt>
    <dgm:pt modelId="{DA31245B-D62E-4BE5-B911-E93CD54ECE8A}" type="pres">
      <dgm:prSet presAssocID="{83AE1E35-7E81-4F99-9BA7-E811596844AE}" presName="space" presStyleCnt="0"/>
      <dgm:spPr/>
    </dgm:pt>
    <dgm:pt modelId="{61A17B95-F113-48FD-91EE-F263C2633FBA}" type="pres">
      <dgm:prSet presAssocID="{A3198D8B-DEC5-4F05-8C80-AA2DB7295161}" presName="linV" presStyleCnt="0"/>
      <dgm:spPr/>
    </dgm:pt>
    <dgm:pt modelId="{0069BADC-E1DF-4E09-9B96-097B8D49D73B}" type="pres">
      <dgm:prSet presAssocID="{A3198D8B-DEC5-4F05-8C80-AA2DB7295161}" presName="spVertical1" presStyleCnt="0"/>
      <dgm:spPr/>
    </dgm:pt>
    <dgm:pt modelId="{D76DB9F9-DA61-4C0C-ADE7-5ECB55E41895}" type="pres">
      <dgm:prSet presAssocID="{A3198D8B-DEC5-4F05-8C80-AA2DB7295161}" presName="parTx" presStyleLbl="revTx" presStyleIdx="5" presStyleCnt="6" custScaleY="206400" custLinFactNeighborX="3105" custLinFactNeighborY="96369">
        <dgm:presLayoutVars>
          <dgm:chMax val="0"/>
          <dgm:chPref val="0"/>
          <dgm:bulletEnabled val="1"/>
        </dgm:presLayoutVars>
      </dgm:prSet>
      <dgm:spPr/>
    </dgm:pt>
    <dgm:pt modelId="{2A2BC9A2-3205-4835-8E64-D5F4F2497716}" type="pres">
      <dgm:prSet presAssocID="{A3198D8B-DEC5-4F05-8C80-AA2DB7295161}" presName="spVertical2" presStyleCnt="0"/>
      <dgm:spPr/>
    </dgm:pt>
    <dgm:pt modelId="{93633FF3-AF34-4A79-B7EB-5BF7113D708F}" type="pres">
      <dgm:prSet presAssocID="{A3198D8B-DEC5-4F05-8C80-AA2DB7295161}" presName="spVertical3" presStyleCnt="0"/>
      <dgm:spPr/>
    </dgm:pt>
    <dgm:pt modelId="{8CEBCA2A-2F51-4CE5-A3F8-6D682D0AD8F2}" type="pres">
      <dgm:prSet presAssocID="{1762CB7F-C46A-45E0-856A-4E64365D14BA}" presName="padding2" presStyleCnt="0"/>
      <dgm:spPr/>
    </dgm:pt>
    <dgm:pt modelId="{A8534542-B020-414B-A01C-8CA0EDA2F609}" type="pres">
      <dgm:prSet presAssocID="{1762CB7F-C46A-45E0-856A-4E64365D14BA}" presName="negArrow" presStyleCnt="0"/>
      <dgm:spPr/>
    </dgm:pt>
    <dgm:pt modelId="{53B22ADE-1E6D-4ECD-AD71-06CAE41C70A7}" type="pres">
      <dgm:prSet presAssocID="{1762CB7F-C46A-45E0-856A-4E64365D14BA}" presName="backgroundArrow" presStyleLbl="node1" presStyleIdx="0" presStyleCnt="1"/>
      <dgm:spPr/>
    </dgm:pt>
  </dgm:ptLst>
  <dgm:cxnLst>
    <dgm:cxn modelId="{B4214E06-A6F0-444C-ACD9-55A5F2600BB4}" srcId="{1762CB7F-C46A-45E0-856A-4E64365D14BA}" destId="{6B139D31-ECC8-4919-A2D8-B96ACFB6DEBB}" srcOrd="0" destOrd="0" parTransId="{DDB11D19-AE47-4ECC-AE52-701441ECFF26}" sibTransId="{E7399181-2FF1-4EB6-9A9D-5B27AE96253F}"/>
    <dgm:cxn modelId="{D0E11407-A153-486C-BE35-8C331792EE27}" srcId="{1762CB7F-C46A-45E0-856A-4E64365D14BA}" destId="{D606D4A3-1F38-4E3F-9865-8B397A92A6CA}" srcOrd="3" destOrd="0" parTransId="{F90F7F16-A011-407C-A772-7E62832A0F6A}" sibTransId="{1D09D865-B71B-43BD-BB48-09E8805E20EE}"/>
    <dgm:cxn modelId="{192A2808-4609-4E76-97C6-3D58A4FB556B}" type="presOf" srcId="{D606D4A3-1F38-4E3F-9865-8B397A92A6CA}" destId="{9669E1A6-27BB-4389-B9EE-A120D45976F1}" srcOrd="0" destOrd="0" presId="urn:microsoft.com/office/officeart/2005/8/layout/hProcess3"/>
    <dgm:cxn modelId="{BE0CCD12-8AD8-4959-A536-5E777605A347}" srcId="{1762CB7F-C46A-45E0-856A-4E64365D14BA}" destId="{489788DB-C287-4B59-A474-16BCD26AA8E2}" srcOrd="1" destOrd="0" parTransId="{AA680C76-B4F8-429D-8A52-5486AC457D3A}" sibTransId="{4170B5A0-4A6A-4D07-A823-C6317B86F920}"/>
    <dgm:cxn modelId="{10F7131C-1A6E-4660-B8EF-B991A882E4F4}" type="presOf" srcId="{589BDCA6-F62D-4333-AB83-1167ECB85B9C}" destId="{0B02EAC4-DFE8-4A1D-9B2B-EC47D8E9EF3C}" srcOrd="0" destOrd="0" presId="urn:microsoft.com/office/officeart/2005/8/layout/hProcess3"/>
    <dgm:cxn modelId="{CD724D26-62B4-48D9-B9D7-574D25EDA24F}" srcId="{1762CB7F-C46A-45E0-856A-4E64365D14BA}" destId="{589BDCA6-F62D-4333-AB83-1167ECB85B9C}" srcOrd="4" destOrd="0" parTransId="{324A33CD-4746-4698-A273-DF193041EC53}" sibTransId="{83AE1E35-7E81-4F99-9BA7-E811596844AE}"/>
    <dgm:cxn modelId="{FE76D32E-28DD-4F3C-917D-27A40C65C99B}" type="presOf" srcId="{489788DB-C287-4B59-A474-16BCD26AA8E2}" destId="{B28CCF2A-BD8F-4B89-A788-159619251F9D}" srcOrd="0" destOrd="0" presId="urn:microsoft.com/office/officeart/2005/8/layout/hProcess3"/>
    <dgm:cxn modelId="{82425431-577D-457B-8302-BC83E80052F4}" type="presOf" srcId="{A3198D8B-DEC5-4F05-8C80-AA2DB7295161}" destId="{D76DB9F9-DA61-4C0C-ADE7-5ECB55E41895}" srcOrd="0" destOrd="0" presId="urn:microsoft.com/office/officeart/2005/8/layout/hProcess3"/>
    <dgm:cxn modelId="{0E1D1156-A3DA-4B71-8B5B-318E6497D5C9}" srcId="{1762CB7F-C46A-45E0-856A-4E64365D14BA}" destId="{A3198D8B-DEC5-4F05-8C80-AA2DB7295161}" srcOrd="5" destOrd="0" parTransId="{56430FC6-15E1-4902-AD9E-652945732B52}" sibTransId="{D39C6F43-FF74-4AF0-BEF2-A811FEE43F7C}"/>
    <dgm:cxn modelId="{A8C33195-869F-4D47-938A-1278C4A5B3AC}" type="presOf" srcId="{B0477DC6-6962-481B-B0F3-78C4FF857D7A}" destId="{95080F76-C1D7-47E8-AFFB-84CB11C10F32}" srcOrd="0" destOrd="0" presId="urn:microsoft.com/office/officeart/2005/8/layout/hProcess3"/>
    <dgm:cxn modelId="{DCF96AE0-0B07-4002-AFB6-AF723D2B9088}" type="presOf" srcId="{6B139D31-ECC8-4919-A2D8-B96ACFB6DEBB}" destId="{17D384E5-F56C-4EC6-A3C9-3C7BDCAEAD48}" srcOrd="0" destOrd="0" presId="urn:microsoft.com/office/officeart/2005/8/layout/hProcess3"/>
    <dgm:cxn modelId="{72FE89E4-5D9D-4CE1-81AC-9046D614E3C5}" srcId="{1762CB7F-C46A-45E0-856A-4E64365D14BA}" destId="{B0477DC6-6962-481B-B0F3-78C4FF857D7A}" srcOrd="2" destOrd="0" parTransId="{79132608-19AC-4C64-B3AD-EF5F91519FB3}" sibTransId="{F9FE9A59-934A-4D4F-8CB2-11D4C708AFA3}"/>
    <dgm:cxn modelId="{7BA6C7FC-617A-4DEF-BEE2-1FB05EAD5D16}" type="presOf" srcId="{1762CB7F-C46A-45E0-856A-4E64365D14BA}" destId="{0C8D3E16-6EDB-456F-9258-443BED67C4FA}" srcOrd="0" destOrd="0" presId="urn:microsoft.com/office/officeart/2005/8/layout/hProcess3"/>
    <dgm:cxn modelId="{40526FC8-3AD3-46AE-B335-DF7D850F6AC7}" type="presParOf" srcId="{0C8D3E16-6EDB-456F-9258-443BED67C4FA}" destId="{983B3C60-8710-4E21-9F9D-455B12EBFAD9}" srcOrd="0" destOrd="0" presId="urn:microsoft.com/office/officeart/2005/8/layout/hProcess3"/>
    <dgm:cxn modelId="{7621CC9E-0F80-427B-8E8E-96DC355E853C}" type="presParOf" srcId="{0C8D3E16-6EDB-456F-9258-443BED67C4FA}" destId="{F9E926E1-3CF3-449B-8CB5-5636A7CFEB6A}" srcOrd="1" destOrd="0" presId="urn:microsoft.com/office/officeart/2005/8/layout/hProcess3"/>
    <dgm:cxn modelId="{2F541C10-B385-40B4-8646-E9D8A374A3E5}" type="presParOf" srcId="{F9E926E1-3CF3-449B-8CB5-5636A7CFEB6A}" destId="{6017CCC5-6BFF-422A-9ECE-EAFAF73E4AA7}" srcOrd="0" destOrd="0" presId="urn:microsoft.com/office/officeart/2005/8/layout/hProcess3"/>
    <dgm:cxn modelId="{0EE92EC5-535D-47B9-AAA4-3C7AB2055D89}" type="presParOf" srcId="{F9E926E1-3CF3-449B-8CB5-5636A7CFEB6A}" destId="{64456D42-8AB8-461C-8AFA-6ABEA091304F}" srcOrd="1" destOrd="0" presId="urn:microsoft.com/office/officeart/2005/8/layout/hProcess3"/>
    <dgm:cxn modelId="{07A53FBE-31A2-48CB-89D2-6FE6A1F1677D}" type="presParOf" srcId="{64456D42-8AB8-461C-8AFA-6ABEA091304F}" destId="{B5B4C1B3-7119-45A1-8954-AABBB6367858}" srcOrd="0" destOrd="0" presId="urn:microsoft.com/office/officeart/2005/8/layout/hProcess3"/>
    <dgm:cxn modelId="{FABA3B67-9D4A-44FA-AB7D-04C203F8095D}" type="presParOf" srcId="{64456D42-8AB8-461C-8AFA-6ABEA091304F}" destId="{17D384E5-F56C-4EC6-A3C9-3C7BDCAEAD48}" srcOrd="1" destOrd="0" presId="urn:microsoft.com/office/officeart/2005/8/layout/hProcess3"/>
    <dgm:cxn modelId="{1581E05B-3C04-4A07-A25C-F98F919208B4}" type="presParOf" srcId="{64456D42-8AB8-461C-8AFA-6ABEA091304F}" destId="{26A11C6A-C4B0-4FA9-A33F-61AD34D111B9}" srcOrd="2" destOrd="0" presId="urn:microsoft.com/office/officeart/2005/8/layout/hProcess3"/>
    <dgm:cxn modelId="{0037F516-6087-43F1-983F-6E0EE08B9457}" type="presParOf" srcId="{64456D42-8AB8-461C-8AFA-6ABEA091304F}" destId="{229D089F-B019-4EC0-A8FA-D7B4EC593807}" srcOrd="3" destOrd="0" presId="urn:microsoft.com/office/officeart/2005/8/layout/hProcess3"/>
    <dgm:cxn modelId="{13F824BB-CDB3-45D5-8DA7-E458D62D28EA}" type="presParOf" srcId="{F9E926E1-3CF3-449B-8CB5-5636A7CFEB6A}" destId="{A437E1E9-DAB7-45B2-A792-D4F83F5217DE}" srcOrd="2" destOrd="0" presId="urn:microsoft.com/office/officeart/2005/8/layout/hProcess3"/>
    <dgm:cxn modelId="{9C18BE42-3332-4A1D-BCA1-8CDDA22DAD59}" type="presParOf" srcId="{F9E926E1-3CF3-449B-8CB5-5636A7CFEB6A}" destId="{28AC3E97-5A3D-461F-8C87-466F9470DADE}" srcOrd="3" destOrd="0" presId="urn:microsoft.com/office/officeart/2005/8/layout/hProcess3"/>
    <dgm:cxn modelId="{2FA753A5-E51F-4772-99B2-5775B6C94266}" type="presParOf" srcId="{28AC3E97-5A3D-461F-8C87-466F9470DADE}" destId="{A58E42DB-70B6-4E79-B710-AA703072925E}" srcOrd="0" destOrd="0" presId="urn:microsoft.com/office/officeart/2005/8/layout/hProcess3"/>
    <dgm:cxn modelId="{116E0C46-904F-4932-B446-EA39288DCFC4}" type="presParOf" srcId="{28AC3E97-5A3D-461F-8C87-466F9470DADE}" destId="{B28CCF2A-BD8F-4B89-A788-159619251F9D}" srcOrd="1" destOrd="0" presId="urn:microsoft.com/office/officeart/2005/8/layout/hProcess3"/>
    <dgm:cxn modelId="{96AB8681-CDFC-4329-A81D-FEDF343704D3}" type="presParOf" srcId="{28AC3E97-5A3D-461F-8C87-466F9470DADE}" destId="{1AD1D815-F6CA-484D-BB13-BA476207C8D3}" srcOrd="2" destOrd="0" presId="urn:microsoft.com/office/officeart/2005/8/layout/hProcess3"/>
    <dgm:cxn modelId="{5FEB384A-AAA9-43E4-8E87-2AD5D588E417}" type="presParOf" srcId="{28AC3E97-5A3D-461F-8C87-466F9470DADE}" destId="{B20BDCB4-6621-4AC2-A7AB-F79F20C35CAD}" srcOrd="3" destOrd="0" presId="urn:microsoft.com/office/officeart/2005/8/layout/hProcess3"/>
    <dgm:cxn modelId="{5393CD28-B0A1-49B5-9DCB-0AFEEA20501A}" type="presParOf" srcId="{F9E926E1-3CF3-449B-8CB5-5636A7CFEB6A}" destId="{48473F47-AD5E-48ED-8BC6-44570091A209}" srcOrd="4" destOrd="0" presId="urn:microsoft.com/office/officeart/2005/8/layout/hProcess3"/>
    <dgm:cxn modelId="{99F0B68D-B45E-4143-85EF-08A0C52FCCED}" type="presParOf" srcId="{F9E926E1-3CF3-449B-8CB5-5636A7CFEB6A}" destId="{BF83BA96-8898-4283-A69F-E5159EA13B66}" srcOrd="5" destOrd="0" presId="urn:microsoft.com/office/officeart/2005/8/layout/hProcess3"/>
    <dgm:cxn modelId="{03147D6F-B3B5-4831-A33A-FBAE592E55C6}" type="presParOf" srcId="{BF83BA96-8898-4283-A69F-E5159EA13B66}" destId="{160D2835-43A8-41BF-AE34-08037A053BEF}" srcOrd="0" destOrd="0" presId="urn:microsoft.com/office/officeart/2005/8/layout/hProcess3"/>
    <dgm:cxn modelId="{52AC1422-389F-4F61-BF0A-B924DA1F2452}" type="presParOf" srcId="{BF83BA96-8898-4283-A69F-E5159EA13B66}" destId="{95080F76-C1D7-47E8-AFFB-84CB11C10F32}" srcOrd="1" destOrd="0" presId="urn:microsoft.com/office/officeart/2005/8/layout/hProcess3"/>
    <dgm:cxn modelId="{28298911-148E-4251-A392-53F8FBACF642}" type="presParOf" srcId="{BF83BA96-8898-4283-A69F-E5159EA13B66}" destId="{3CA17250-2D7B-4767-BB4C-3F6DCD80E3F5}" srcOrd="2" destOrd="0" presId="urn:microsoft.com/office/officeart/2005/8/layout/hProcess3"/>
    <dgm:cxn modelId="{DD03CAD3-D0B5-4446-88FD-997414F77E89}" type="presParOf" srcId="{BF83BA96-8898-4283-A69F-E5159EA13B66}" destId="{9B203F8A-2E01-4E92-B4AC-35A925A126F6}" srcOrd="3" destOrd="0" presId="urn:microsoft.com/office/officeart/2005/8/layout/hProcess3"/>
    <dgm:cxn modelId="{380D88D1-7E46-4AAB-936E-316975D6C6B8}" type="presParOf" srcId="{F9E926E1-3CF3-449B-8CB5-5636A7CFEB6A}" destId="{5C22C0FA-D06C-4493-B5DE-5D32D8110D38}" srcOrd="6" destOrd="0" presId="urn:microsoft.com/office/officeart/2005/8/layout/hProcess3"/>
    <dgm:cxn modelId="{15CE4E4C-3364-4BB5-BB62-F65000067A42}" type="presParOf" srcId="{F9E926E1-3CF3-449B-8CB5-5636A7CFEB6A}" destId="{384EBDA4-2B7C-426A-96DA-8FCF6D0B01AC}" srcOrd="7" destOrd="0" presId="urn:microsoft.com/office/officeart/2005/8/layout/hProcess3"/>
    <dgm:cxn modelId="{335971A7-EAFC-4531-AE7A-85AD5A3CB04F}" type="presParOf" srcId="{384EBDA4-2B7C-426A-96DA-8FCF6D0B01AC}" destId="{FD0E8A48-D5C7-44FC-8BE1-A0CBD81FF4D1}" srcOrd="0" destOrd="0" presId="urn:microsoft.com/office/officeart/2005/8/layout/hProcess3"/>
    <dgm:cxn modelId="{77C6FF41-F2B7-4BB5-B54D-C27B557CCD61}" type="presParOf" srcId="{384EBDA4-2B7C-426A-96DA-8FCF6D0B01AC}" destId="{9669E1A6-27BB-4389-B9EE-A120D45976F1}" srcOrd="1" destOrd="0" presId="urn:microsoft.com/office/officeart/2005/8/layout/hProcess3"/>
    <dgm:cxn modelId="{0B72214F-57AC-42C1-80E9-CBD9659916AA}" type="presParOf" srcId="{384EBDA4-2B7C-426A-96DA-8FCF6D0B01AC}" destId="{6A598505-0DFF-465C-8212-B389BEF407E1}" srcOrd="2" destOrd="0" presId="urn:microsoft.com/office/officeart/2005/8/layout/hProcess3"/>
    <dgm:cxn modelId="{4A14E652-AB38-4A1E-8628-0519DF4092B7}" type="presParOf" srcId="{384EBDA4-2B7C-426A-96DA-8FCF6D0B01AC}" destId="{32B14BAE-E2EE-466E-B49E-50A12714703E}" srcOrd="3" destOrd="0" presId="urn:microsoft.com/office/officeart/2005/8/layout/hProcess3"/>
    <dgm:cxn modelId="{C0C46B3A-5FB4-4039-9E1A-B71477598C27}" type="presParOf" srcId="{F9E926E1-3CF3-449B-8CB5-5636A7CFEB6A}" destId="{DCEEB69B-02B9-4077-9EE9-893BBA01F5B7}" srcOrd="8" destOrd="0" presId="urn:microsoft.com/office/officeart/2005/8/layout/hProcess3"/>
    <dgm:cxn modelId="{7A8FC2AB-84A8-4AB4-987F-E55B53B02A10}" type="presParOf" srcId="{F9E926E1-3CF3-449B-8CB5-5636A7CFEB6A}" destId="{6AC6C713-5991-447C-A98E-D2F7E668462A}" srcOrd="9" destOrd="0" presId="urn:microsoft.com/office/officeart/2005/8/layout/hProcess3"/>
    <dgm:cxn modelId="{3BA1E96D-6AB8-4E38-A628-4E3150B4282D}" type="presParOf" srcId="{6AC6C713-5991-447C-A98E-D2F7E668462A}" destId="{9DBA6128-45A5-4A24-A204-2F852617C55A}" srcOrd="0" destOrd="0" presId="urn:microsoft.com/office/officeart/2005/8/layout/hProcess3"/>
    <dgm:cxn modelId="{8AF94FCB-9923-403C-839D-922D2A96FEFE}" type="presParOf" srcId="{6AC6C713-5991-447C-A98E-D2F7E668462A}" destId="{0B02EAC4-DFE8-4A1D-9B2B-EC47D8E9EF3C}" srcOrd="1" destOrd="0" presId="urn:microsoft.com/office/officeart/2005/8/layout/hProcess3"/>
    <dgm:cxn modelId="{ECC424FC-544B-4E4B-90F1-2356F28A012D}" type="presParOf" srcId="{6AC6C713-5991-447C-A98E-D2F7E668462A}" destId="{6B7699E8-7260-44A0-98F5-119901EA8FD0}" srcOrd="2" destOrd="0" presId="urn:microsoft.com/office/officeart/2005/8/layout/hProcess3"/>
    <dgm:cxn modelId="{38B4E370-1580-4A15-8689-465BE8AF2EBF}" type="presParOf" srcId="{6AC6C713-5991-447C-A98E-D2F7E668462A}" destId="{850E9F6A-1DAA-4327-B0AB-6371551624E9}" srcOrd="3" destOrd="0" presId="urn:microsoft.com/office/officeart/2005/8/layout/hProcess3"/>
    <dgm:cxn modelId="{88516B23-4148-41D6-A32D-1A53BA38F600}" type="presParOf" srcId="{F9E926E1-3CF3-449B-8CB5-5636A7CFEB6A}" destId="{DA31245B-D62E-4BE5-B911-E93CD54ECE8A}" srcOrd="10" destOrd="0" presId="urn:microsoft.com/office/officeart/2005/8/layout/hProcess3"/>
    <dgm:cxn modelId="{2610DC84-C1E6-4CBB-8D56-0D54CA52A4D2}" type="presParOf" srcId="{F9E926E1-3CF3-449B-8CB5-5636A7CFEB6A}" destId="{61A17B95-F113-48FD-91EE-F263C2633FBA}" srcOrd="11" destOrd="0" presId="urn:microsoft.com/office/officeart/2005/8/layout/hProcess3"/>
    <dgm:cxn modelId="{6DC9D45D-DC24-4AC8-A7AF-4C6CB6184416}" type="presParOf" srcId="{61A17B95-F113-48FD-91EE-F263C2633FBA}" destId="{0069BADC-E1DF-4E09-9B96-097B8D49D73B}" srcOrd="0" destOrd="0" presId="urn:microsoft.com/office/officeart/2005/8/layout/hProcess3"/>
    <dgm:cxn modelId="{3B51CD04-FC61-4561-B8DA-A58A1E9D4A2E}" type="presParOf" srcId="{61A17B95-F113-48FD-91EE-F263C2633FBA}" destId="{D76DB9F9-DA61-4C0C-ADE7-5ECB55E41895}" srcOrd="1" destOrd="0" presId="urn:microsoft.com/office/officeart/2005/8/layout/hProcess3"/>
    <dgm:cxn modelId="{C8E8D36D-4BCB-4B2E-9E03-950060F0C41F}" type="presParOf" srcId="{61A17B95-F113-48FD-91EE-F263C2633FBA}" destId="{2A2BC9A2-3205-4835-8E64-D5F4F2497716}" srcOrd="2" destOrd="0" presId="urn:microsoft.com/office/officeart/2005/8/layout/hProcess3"/>
    <dgm:cxn modelId="{69816913-65C9-40FF-A081-741D35DBEA4A}" type="presParOf" srcId="{61A17B95-F113-48FD-91EE-F263C2633FBA}" destId="{93633FF3-AF34-4A79-B7EB-5BF7113D708F}" srcOrd="3" destOrd="0" presId="urn:microsoft.com/office/officeart/2005/8/layout/hProcess3"/>
    <dgm:cxn modelId="{3575BB33-A972-438F-B69F-400A82FFE0F6}" type="presParOf" srcId="{F9E926E1-3CF3-449B-8CB5-5636A7CFEB6A}" destId="{8CEBCA2A-2F51-4CE5-A3F8-6D682D0AD8F2}" srcOrd="12" destOrd="0" presId="urn:microsoft.com/office/officeart/2005/8/layout/hProcess3"/>
    <dgm:cxn modelId="{37741F2E-61F8-4370-AD01-E11D032FB6AE}" type="presParOf" srcId="{F9E926E1-3CF3-449B-8CB5-5636A7CFEB6A}" destId="{A8534542-B020-414B-A01C-8CA0EDA2F609}" srcOrd="13" destOrd="0" presId="urn:microsoft.com/office/officeart/2005/8/layout/hProcess3"/>
    <dgm:cxn modelId="{30470009-9623-4C0F-B25C-3062CF5070EA}" type="presParOf" srcId="{F9E926E1-3CF3-449B-8CB5-5636A7CFEB6A}" destId="{53B22ADE-1E6D-4ECD-AD71-06CAE41C70A7}" srcOrd="1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6BE6F-CAB5-4017-891E-BED8A10DA1E6}">
      <dsp:nvSpPr>
        <dsp:cNvPr id="0" name=""/>
        <dsp:cNvSpPr/>
      </dsp:nvSpPr>
      <dsp:spPr>
        <a:xfrm rot="10800000">
          <a:off x="805832" y="0"/>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a:t>Creazione video promozionali</a:t>
          </a:r>
          <a:endParaRPr lang="x-none" sz="900" kern="1200"/>
        </a:p>
      </dsp:txBody>
      <dsp:txXfrm rot="10800000">
        <a:off x="920133" y="0"/>
        <a:ext cx="2507323" cy="457203"/>
      </dsp:txXfrm>
    </dsp:sp>
    <dsp:sp modelId="{3BE4AEB8-6A7C-49AA-8A8F-9A7699641442}">
      <dsp:nvSpPr>
        <dsp:cNvPr id="0" name=""/>
        <dsp:cNvSpPr/>
      </dsp:nvSpPr>
      <dsp:spPr>
        <a:xfrm>
          <a:off x="546032" y="1032"/>
          <a:ext cx="457203" cy="45720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7F6B74-43E9-4E47-8384-7E62BA6D60B0}">
      <dsp:nvSpPr>
        <dsp:cNvPr id="0" name=""/>
        <dsp:cNvSpPr/>
      </dsp:nvSpPr>
      <dsp:spPr>
        <a:xfrm rot="10800000">
          <a:off x="774634" y="594715"/>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Creazione giochi interattivi e poster </a:t>
          </a:r>
          <a:endParaRPr lang="x-none" sz="900" kern="1200" dirty="0"/>
        </a:p>
      </dsp:txBody>
      <dsp:txXfrm rot="10800000">
        <a:off x="888935" y="594715"/>
        <a:ext cx="2507323" cy="457203"/>
      </dsp:txXfrm>
    </dsp:sp>
    <dsp:sp modelId="{124D6837-596E-4FC8-A9AC-EB24B044C4EE}">
      <dsp:nvSpPr>
        <dsp:cNvPr id="0" name=""/>
        <dsp:cNvSpPr/>
      </dsp:nvSpPr>
      <dsp:spPr>
        <a:xfrm>
          <a:off x="546032" y="594715"/>
          <a:ext cx="457203" cy="45720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B32EC-3779-4E9E-AA99-8D9CEB14908F}">
      <dsp:nvSpPr>
        <dsp:cNvPr id="0" name=""/>
        <dsp:cNvSpPr/>
      </dsp:nvSpPr>
      <dsp:spPr>
        <a:xfrm rot="10800000">
          <a:off x="774634" y="1188397"/>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Focus Workshop per le Guide di Castellana Grotte </a:t>
          </a:r>
          <a:endParaRPr lang="x-none" sz="900" kern="1200" dirty="0"/>
        </a:p>
      </dsp:txBody>
      <dsp:txXfrm rot="10800000">
        <a:off x="888935" y="1188397"/>
        <a:ext cx="2507323" cy="457203"/>
      </dsp:txXfrm>
    </dsp:sp>
    <dsp:sp modelId="{C6AE82B9-DE1D-432B-874E-3D3DD99489DF}">
      <dsp:nvSpPr>
        <dsp:cNvPr id="0" name=""/>
        <dsp:cNvSpPr/>
      </dsp:nvSpPr>
      <dsp:spPr>
        <a:xfrm>
          <a:off x="546032" y="1188397"/>
          <a:ext cx="457203" cy="45720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F003-F7EC-46B8-BE62-ECFFB445D796}">
      <dsp:nvSpPr>
        <dsp:cNvPr id="0" name=""/>
        <dsp:cNvSpPr/>
      </dsp:nvSpPr>
      <dsp:spPr>
        <a:xfrm rot="10800000">
          <a:off x="774634" y="1782080"/>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Campagna su FB e mass media </a:t>
          </a:r>
          <a:endParaRPr lang="x-none" sz="900" kern="1200" dirty="0"/>
        </a:p>
      </dsp:txBody>
      <dsp:txXfrm rot="10800000">
        <a:off x="888935" y="1782080"/>
        <a:ext cx="2507323" cy="457203"/>
      </dsp:txXfrm>
    </dsp:sp>
    <dsp:sp modelId="{AFF7D9C8-BAC6-43CE-AD9F-F21A8D68453C}">
      <dsp:nvSpPr>
        <dsp:cNvPr id="0" name=""/>
        <dsp:cNvSpPr/>
      </dsp:nvSpPr>
      <dsp:spPr>
        <a:xfrm>
          <a:off x="546032" y="1782080"/>
          <a:ext cx="457203" cy="457203"/>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E7A829-D04B-4FBE-AE11-800FF9CAFB91}">
      <dsp:nvSpPr>
        <dsp:cNvPr id="0" name=""/>
        <dsp:cNvSpPr/>
      </dsp:nvSpPr>
      <dsp:spPr>
        <a:xfrm rot="10800000">
          <a:off x="774634" y="2375762"/>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Collaborazione con Grotte di Castellana  e Gruppo Puglia Grotte;  visite guidate con focus BIO </a:t>
          </a:r>
          <a:endParaRPr lang="x-none" sz="900" kern="1200" dirty="0"/>
        </a:p>
      </dsp:txBody>
      <dsp:txXfrm rot="10800000">
        <a:off x="888935" y="2375762"/>
        <a:ext cx="2507323" cy="457203"/>
      </dsp:txXfrm>
    </dsp:sp>
    <dsp:sp modelId="{A938F45D-8424-4DD4-86FE-DD858281A184}">
      <dsp:nvSpPr>
        <dsp:cNvPr id="0" name=""/>
        <dsp:cNvSpPr/>
      </dsp:nvSpPr>
      <dsp:spPr>
        <a:xfrm>
          <a:off x="546032" y="2375762"/>
          <a:ext cx="457203" cy="457203"/>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AD3E7E-F127-4766-B246-7CD9C51C6805}">
      <dsp:nvSpPr>
        <dsp:cNvPr id="0" name=""/>
        <dsp:cNvSpPr/>
      </dsp:nvSpPr>
      <dsp:spPr>
        <a:xfrm rot="10800000">
          <a:off x="774634" y="2969445"/>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WWF Young WWF Puglia  </a:t>
          </a:r>
          <a:endParaRPr lang="x-none" sz="900" kern="1200" dirty="0"/>
        </a:p>
      </dsp:txBody>
      <dsp:txXfrm rot="10800000">
        <a:off x="888935" y="2969445"/>
        <a:ext cx="2507323" cy="457203"/>
      </dsp:txXfrm>
    </dsp:sp>
    <dsp:sp modelId="{811A9AD7-3B81-48F6-90CA-317776C9F772}">
      <dsp:nvSpPr>
        <dsp:cNvPr id="0" name=""/>
        <dsp:cNvSpPr/>
      </dsp:nvSpPr>
      <dsp:spPr>
        <a:xfrm>
          <a:off x="546032" y="2969445"/>
          <a:ext cx="457203" cy="457203"/>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10CF98-0EA6-44F1-80D2-B31EAC9C32B6}">
      <dsp:nvSpPr>
        <dsp:cNvPr id="0" name=""/>
        <dsp:cNvSpPr/>
      </dsp:nvSpPr>
      <dsp:spPr>
        <a:xfrm rot="10800000">
          <a:off x="774634" y="3563128"/>
          <a:ext cx="2621624"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en-US" sz="900" kern="1200" dirty="0" err="1"/>
            <a:t>Lezioni</a:t>
          </a:r>
          <a:r>
            <a:rPr lang="en-US" sz="900" kern="1200" dirty="0"/>
            <a:t> a </a:t>
          </a:r>
          <a:r>
            <a:rPr lang="en-US" sz="900" kern="1200" dirty="0" err="1"/>
            <a:t>distanza</a:t>
          </a:r>
          <a:r>
            <a:rPr lang="en-US" sz="900" kern="1200" dirty="0"/>
            <a:t> per </a:t>
          </a:r>
          <a:r>
            <a:rPr lang="en-US" sz="900" kern="1200" dirty="0" err="1"/>
            <a:t>scuole</a:t>
          </a:r>
          <a:r>
            <a:rPr lang="en-US" sz="900" kern="1200" dirty="0"/>
            <a:t> </a:t>
          </a:r>
          <a:r>
            <a:rPr lang="en-US" sz="900" kern="1200" dirty="0" err="1"/>
            <a:t>elementari</a:t>
          </a:r>
          <a:endParaRPr lang="x-none" sz="900" kern="1200" dirty="0"/>
        </a:p>
      </dsp:txBody>
      <dsp:txXfrm rot="10800000">
        <a:off x="888935" y="3563128"/>
        <a:ext cx="2507323" cy="457203"/>
      </dsp:txXfrm>
    </dsp:sp>
    <dsp:sp modelId="{9B1495CE-68EE-4CEF-89F0-E7082148AC57}">
      <dsp:nvSpPr>
        <dsp:cNvPr id="0" name=""/>
        <dsp:cNvSpPr/>
      </dsp:nvSpPr>
      <dsp:spPr>
        <a:xfrm>
          <a:off x="546032" y="3563128"/>
          <a:ext cx="457203" cy="457203"/>
        </a:xfrm>
        <a:prstGeom prst="ellipse">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D916C4-D941-44B5-BC1E-52315E691309}">
      <dsp:nvSpPr>
        <dsp:cNvPr id="0" name=""/>
        <dsp:cNvSpPr/>
      </dsp:nvSpPr>
      <dsp:spPr>
        <a:xfrm rot="10800000">
          <a:off x="961327" y="4157843"/>
          <a:ext cx="2466555" cy="4572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614" tIns="34290" rIns="64008" bIns="34290" numCol="1" spcCol="1270" anchor="ctr" anchorCtr="0">
          <a:noAutofit/>
        </a:bodyPr>
        <a:lstStyle/>
        <a:p>
          <a:pPr marL="0" lvl="0" indent="0" algn="ctr" defTabSz="400050">
            <a:lnSpc>
              <a:spcPct val="90000"/>
            </a:lnSpc>
            <a:spcBef>
              <a:spcPct val="0"/>
            </a:spcBef>
            <a:spcAft>
              <a:spcPct val="35000"/>
            </a:spcAft>
            <a:buNone/>
          </a:pPr>
          <a:r>
            <a:rPr lang="it-IT" sz="900" b="0" i="0" kern="1200" dirty="0"/>
            <a:t>Monitoraggio su biodiversità in grotta</a:t>
          </a:r>
          <a:endParaRPr lang="x-none" sz="900" kern="1200" dirty="0"/>
        </a:p>
      </dsp:txBody>
      <dsp:txXfrm rot="10800000">
        <a:off x="1075628" y="4157843"/>
        <a:ext cx="2352254" cy="457203"/>
      </dsp:txXfrm>
    </dsp:sp>
    <dsp:sp modelId="{04E508F8-D530-4405-839F-7B64AA6CAE5B}">
      <dsp:nvSpPr>
        <dsp:cNvPr id="0" name=""/>
        <dsp:cNvSpPr/>
      </dsp:nvSpPr>
      <dsp:spPr>
        <a:xfrm>
          <a:off x="584800" y="4156810"/>
          <a:ext cx="457203" cy="457203"/>
        </a:xfrm>
        <a:prstGeom prst="ellipse">
          <a:avLst/>
        </a:prstGeom>
        <a:blipFill>
          <a:blip xmlns:r="http://schemas.openxmlformats.org/officeDocument/2006/relationships"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F6B74-43E9-4E47-8384-7E62BA6D60B0}">
      <dsp:nvSpPr>
        <dsp:cNvPr id="0" name=""/>
        <dsp:cNvSpPr/>
      </dsp:nvSpPr>
      <dsp:spPr>
        <a:xfrm rot="10800000">
          <a:off x="948779" y="0"/>
          <a:ext cx="3473572" cy="6807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171" tIns="68580" rIns="128016" bIns="68580" numCol="1" spcCol="1270" anchor="ctr" anchorCtr="0">
          <a:noAutofit/>
        </a:bodyPr>
        <a:lstStyle/>
        <a:p>
          <a:pPr marL="0" lvl="0" indent="0" algn="ctr" defTabSz="800100">
            <a:lnSpc>
              <a:spcPct val="90000"/>
            </a:lnSpc>
            <a:spcBef>
              <a:spcPct val="0"/>
            </a:spcBef>
            <a:spcAft>
              <a:spcPct val="35000"/>
            </a:spcAft>
            <a:buNone/>
          </a:pPr>
          <a:r>
            <a:rPr lang="it-IT" sz="1800" b="0" i="0" kern="1200" dirty="0"/>
            <a:t>Conferenze </a:t>
          </a:r>
          <a:endParaRPr lang="x-none" sz="1800" kern="1200" dirty="0"/>
        </a:p>
      </dsp:txBody>
      <dsp:txXfrm rot="10800000">
        <a:off x="1118955" y="0"/>
        <a:ext cx="3303396" cy="680703"/>
      </dsp:txXfrm>
    </dsp:sp>
    <dsp:sp modelId="{124D6837-596E-4FC8-A9AC-EB24B044C4EE}">
      <dsp:nvSpPr>
        <dsp:cNvPr id="0" name=""/>
        <dsp:cNvSpPr/>
      </dsp:nvSpPr>
      <dsp:spPr>
        <a:xfrm>
          <a:off x="437391" y="687"/>
          <a:ext cx="680703" cy="680703"/>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BB32EC-3779-4E9E-AA99-8D9CEB14908F}">
      <dsp:nvSpPr>
        <dsp:cNvPr id="0" name=""/>
        <dsp:cNvSpPr/>
      </dsp:nvSpPr>
      <dsp:spPr>
        <a:xfrm rot="10800000">
          <a:off x="536176" y="856703"/>
          <a:ext cx="3886175" cy="6807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171" tIns="53340" rIns="99568" bIns="53340" numCol="1" spcCol="1270" anchor="ctr" anchorCtr="0">
          <a:noAutofit/>
        </a:bodyPr>
        <a:lstStyle/>
        <a:p>
          <a:pPr marL="0" lvl="0" indent="0" algn="ctr" defTabSz="622300">
            <a:lnSpc>
              <a:spcPct val="90000"/>
            </a:lnSpc>
            <a:spcBef>
              <a:spcPct val="0"/>
            </a:spcBef>
            <a:spcAft>
              <a:spcPct val="35000"/>
            </a:spcAft>
            <a:buNone/>
          </a:pPr>
          <a:r>
            <a:rPr lang="it-IT" sz="1400" b="0" i="0" kern="1200" dirty="0"/>
            <a:t>Creazione materiali comunicazione con gruppi locali  </a:t>
          </a:r>
          <a:endParaRPr lang="x-none" sz="1400" kern="1200" dirty="0"/>
        </a:p>
      </dsp:txBody>
      <dsp:txXfrm rot="10800000">
        <a:off x="706352" y="856703"/>
        <a:ext cx="3715999" cy="680703"/>
      </dsp:txXfrm>
    </dsp:sp>
    <dsp:sp modelId="{C6AE82B9-DE1D-432B-874E-3D3DD99489DF}">
      <dsp:nvSpPr>
        <dsp:cNvPr id="0" name=""/>
        <dsp:cNvSpPr/>
      </dsp:nvSpPr>
      <dsp:spPr>
        <a:xfrm>
          <a:off x="0" y="857527"/>
          <a:ext cx="680703" cy="680703"/>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F003-F7EC-46B8-BE62-ECFFB445D796}">
      <dsp:nvSpPr>
        <dsp:cNvPr id="0" name=""/>
        <dsp:cNvSpPr/>
      </dsp:nvSpPr>
      <dsp:spPr>
        <a:xfrm rot="10800000">
          <a:off x="1260559" y="1746449"/>
          <a:ext cx="2940864" cy="6807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171" tIns="49530" rIns="92456" bIns="49530" numCol="1" spcCol="1270" anchor="ctr" anchorCtr="0">
          <a:noAutofit/>
        </a:bodyPr>
        <a:lstStyle/>
        <a:p>
          <a:pPr marL="0" lvl="0" indent="0" algn="ctr" defTabSz="577850">
            <a:lnSpc>
              <a:spcPct val="90000"/>
            </a:lnSpc>
            <a:spcBef>
              <a:spcPct val="0"/>
            </a:spcBef>
            <a:spcAft>
              <a:spcPct val="35000"/>
            </a:spcAft>
            <a:buNone/>
          </a:pPr>
          <a:r>
            <a:rPr lang="it-IT" sz="1300" b="0" i="0" kern="1200" dirty="0"/>
            <a:t>Campagna su FB con le Grotte di Castellana</a:t>
          </a:r>
          <a:endParaRPr lang="x-none" sz="1300" kern="1200" dirty="0"/>
        </a:p>
      </dsp:txBody>
      <dsp:txXfrm rot="10800000">
        <a:off x="1430735" y="1746449"/>
        <a:ext cx="2770688" cy="680703"/>
      </dsp:txXfrm>
    </dsp:sp>
    <dsp:sp modelId="{AFF7D9C8-BAC6-43CE-AD9F-F21A8D68453C}">
      <dsp:nvSpPr>
        <dsp:cNvPr id="0" name=""/>
        <dsp:cNvSpPr/>
      </dsp:nvSpPr>
      <dsp:spPr>
        <a:xfrm>
          <a:off x="446898" y="2659979"/>
          <a:ext cx="680703" cy="680703"/>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E7A829-D04B-4FBE-AE11-800FF9CAFB91}">
      <dsp:nvSpPr>
        <dsp:cNvPr id="0" name=""/>
        <dsp:cNvSpPr/>
      </dsp:nvSpPr>
      <dsp:spPr>
        <a:xfrm rot="10800000">
          <a:off x="1362312" y="2621144"/>
          <a:ext cx="2940864" cy="6807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171" tIns="49530" rIns="92456" bIns="49530" numCol="1" spcCol="1270" anchor="ctr" anchorCtr="0">
          <a:noAutofit/>
        </a:bodyPr>
        <a:lstStyle/>
        <a:p>
          <a:pPr marL="0" lvl="0" indent="0" algn="ctr" defTabSz="577850">
            <a:lnSpc>
              <a:spcPct val="90000"/>
            </a:lnSpc>
            <a:spcBef>
              <a:spcPct val="0"/>
            </a:spcBef>
            <a:spcAft>
              <a:spcPct val="35000"/>
            </a:spcAft>
            <a:buNone/>
          </a:pPr>
          <a:r>
            <a:rPr lang="it-IT" sz="1300" b="0" i="0" kern="1200" dirty="0"/>
            <a:t>Collaborazione con Parchi e Biodiversità Romagna </a:t>
          </a:r>
          <a:endParaRPr lang="x-none" sz="1300" kern="1200" dirty="0"/>
        </a:p>
      </dsp:txBody>
      <dsp:txXfrm rot="10800000">
        <a:off x="1532488" y="2621144"/>
        <a:ext cx="2770688" cy="680703"/>
      </dsp:txXfrm>
    </dsp:sp>
    <dsp:sp modelId="{A938F45D-8424-4DD4-86FE-DD858281A184}">
      <dsp:nvSpPr>
        <dsp:cNvPr id="0" name=""/>
        <dsp:cNvSpPr/>
      </dsp:nvSpPr>
      <dsp:spPr>
        <a:xfrm>
          <a:off x="430002" y="1746447"/>
          <a:ext cx="680703" cy="680703"/>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4A05D0-E1E6-4E06-A75E-30B45AF1E061}">
      <dsp:nvSpPr>
        <dsp:cNvPr id="0" name=""/>
        <dsp:cNvSpPr/>
      </dsp:nvSpPr>
      <dsp:spPr>
        <a:xfrm rot="10800000">
          <a:off x="1362312" y="3505042"/>
          <a:ext cx="2940864" cy="68070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0171" tIns="49530" rIns="92456" bIns="49530" numCol="1" spcCol="1270" anchor="ctr" anchorCtr="0">
          <a:noAutofit/>
        </a:bodyPr>
        <a:lstStyle/>
        <a:p>
          <a:pPr marL="0" lvl="0" indent="0" algn="ctr" defTabSz="577850">
            <a:lnSpc>
              <a:spcPct val="90000"/>
            </a:lnSpc>
            <a:spcBef>
              <a:spcPct val="0"/>
            </a:spcBef>
            <a:spcAft>
              <a:spcPct val="35000"/>
            </a:spcAft>
            <a:buNone/>
          </a:pPr>
          <a:r>
            <a:rPr lang="it-IT" sz="1300" b="0" i="0" kern="1200" dirty="0"/>
            <a:t>Collaborazione con Federazione Speleologica  Regionale dell’Emilia Romagna </a:t>
          </a:r>
          <a:endParaRPr lang="x-none" sz="1300" kern="1200" dirty="0"/>
        </a:p>
      </dsp:txBody>
      <dsp:txXfrm rot="10800000">
        <a:off x="1532488" y="3505042"/>
        <a:ext cx="2770688" cy="680703"/>
      </dsp:txXfrm>
    </dsp:sp>
    <dsp:sp modelId="{95E4707F-EBE6-4A0D-9503-3120503A6BE7}">
      <dsp:nvSpPr>
        <dsp:cNvPr id="0" name=""/>
        <dsp:cNvSpPr/>
      </dsp:nvSpPr>
      <dsp:spPr>
        <a:xfrm>
          <a:off x="622458" y="3510991"/>
          <a:ext cx="680703" cy="680703"/>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22ADE-1E6D-4ECD-AD71-06CAE41C70A7}">
      <dsp:nvSpPr>
        <dsp:cNvPr id="0" name=""/>
        <dsp:cNvSpPr/>
      </dsp:nvSpPr>
      <dsp:spPr>
        <a:xfrm>
          <a:off x="13439" y="663"/>
          <a:ext cx="9156450" cy="360000"/>
        </a:xfrm>
        <a:prstGeom prst="rightArrow">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6DB9F9-DA61-4C0C-ADE7-5ECB55E41895}">
      <dsp:nvSpPr>
        <dsp:cNvPr id="0" name=""/>
        <dsp:cNvSpPr/>
      </dsp:nvSpPr>
      <dsp:spPr>
        <a:xfrm>
          <a:off x="7704223" y="618838"/>
          <a:ext cx="1016017" cy="1299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kern="1200" dirty="0" err="1"/>
            <a:t>Conferenze</a:t>
          </a:r>
          <a:r>
            <a:rPr lang="en-US" sz="1600" kern="1200" dirty="0"/>
            <a:t> </a:t>
          </a:r>
          <a:r>
            <a:rPr lang="en-US" sz="1600" kern="1200" dirty="0" err="1"/>
            <a:t>seminari</a:t>
          </a:r>
          <a:r>
            <a:rPr lang="en-US" sz="1600" kern="1200" dirty="0"/>
            <a:t> </a:t>
          </a:r>
          <a:r>
            <a:rPr lang="en-US" sz="1600" kern="1200" dirty="0" err="1"/>
            <a:t>azioni</a:t>
          </a:r>
          <a:r>
            <a:rPr lang="en-US" sz="1600" kern="1200" dirty="0"/>
            <a:t> </a:t>
          </a:r>
          <a:r>
            <a:rPr lang="en-US" sz="1600" kern="1200" dirty="0" err="1"/>
            <a:t>pubbliche</a:t>
          </a:r>
          <a:r>
            <a:rPr lang="en-US" sz="1600" kern="1200" dirty="0"/>
            <a:t> </a:t>
          </a:r>
          <a:endParaRPr lang="x-none" sz="1600" kern="1200" dirty="0"/>
        </a:p>
      </dsp:txBody>
      <dsp:txXfrm>
        <a:off x="7704223" y="618838"/>
        <a:ext cx="1016017" cy="1299505"/>
      </dsp:txXfrm>
    </dsp:sp>
    <dsp:sp modelId="{0B02EAC4-DFE8-4A1D-9B2B-EC47D8E9EF3C}">
      <dsp:nvSpPr>
        <dsp:cNvPr id="0" name=""/>
        <dsp:cNvSpPr/>
      </dsp:nvSpPr>
      <dsp:spPr>
        <a:xfrm>
          <a:off x="6111189" y="699827"/>
          <a:ext cx="1389139" cy="112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it-IT" sz="1600" b="0" i="0" kern="1200" dirty="0"/>
            <a:t>Collaborazione con le grotte turistiche e le associazioni del settore </a:t>
          </a:r>
          <a:endParaRPr lang="x-none" sz="1600" kern="1200" dirty="0"/>
        </a:p>
      </dsp:txBody>
      <dsp:txXfrm>
        <a:off x="6111189" y="699827"/>
        <a:ext cx="1389139" cy="1123027"/>
      </dsp:txXfrm>
    </dsp:sp>
    <dsp:sp modelId="{9669E1A6-27BB-4389-B9EE-A120D45976F1}">
      <dsp:nvSpPr>
        <dsp:cNvPr id="0" name=""/>
        <dsp:cNvSpPr/>
      </dsp:nvSpPr>
      <dsp:spPr>
        <a:xfrm>
          <a:off x="4842772" y="663889"/>
          <a:ext cx="1016017" cy="629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it-IT" sz="1600" b="0" i="0" kern="1200" dirty="0"/>
            <a:t>Campagna su FB e mass media</a:t>
          </a:r>
          <a:endParaRPr lang="x-none" sz="1600" kern="1200" dirty="0"/>
        </a:p>
      </dsp:txBody>
      <dsp:txXfrm>
        <a:off x="4842772" y="663889"/>
        <a:ext cx="1016017" cy="629605"/>
      </dsp:txXfrm>
    </dsp:sp>
    <dsp:sp modelId="{95080F76-C1D7-47E8-AFFB-84CB11C10F32}">
      <dsp:nvSpPr>
        <dsp:cNvPr id="0" name=""/>
        <dsp:cNvSpPr/>
      </dsp:nvSpPr>
      <dsp:spPr>
        <a:xfrm>
          <a:off x="3670258" y="566892"/>
          <a:ext cx="1016017" cy="1112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it-IT" sz="1600" b="0" i="0" kern="1200" dirty="0"/>
            <a:t>Focus Workshop per le Guide di Grotte Turistiche</a:t>
          </a:r>
          <a:endParaRPr lang="x-none" sz="1600" kern="1200" dirty="0"/>
        </a:p>
      </dsp:txBody>
      <dsp:txXfrm>
        <a:off x="3670258" y="566892"/>
        <a:ext cx="1016017" cy="1112374"/>
      </dsp:txXfrm>
    </dsp:sp>
    <dsp:sp modelId="{B28CCF2A-BD8F-4B89-A788-159619251F9D}">
      <dsp:nvSpPr>
        <dsp:cNvPr id="0" name=""/>
        <dsp:cNvSpPr/>
      </dsp:nvSpPr>
      <dsp:spPr>
        <a:xfrm>
          <a:off x="2422670" y="315466"/>
          <a:ext cx="1016017" cy="1011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it-IT" sz="1600" b="0" i="0" kern="1200" dirty="0"/>
            <a:t>Creazione giochi interattivi e poster </a:t>
          </a:r>
          <a:endParaRPr lang="x-none" sz="1600" kern="1200" dirty="0"/>
        </a:p>
      </dsp:txBody>
      <dsp:txXfrm>
        <a:off x="2422670" y="315466"/>
        <a:ext cx="1016017" cy="1011555"/>
      </dsp:txXfrm>
    </dsp:sp>
    <dsp:sp modelId="{17D384E5-F56C-4EC6-A3C9-3C7BDCAEAD48}">
      <dsp:nvSpPr>
        <dsp:cNvPr id="0" name=""/>
        <dsp:cNvSpPr/>
      </dsp:nvSpPr>
      <dsp:spPr>
        <a:xfrm>
          <a:off x="746160" y="315466"/>
          <a:ext cx="1473306" cy="629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it-IT" sz="1600" b="0" i="0" kern="1200" dirty="0"/>
            <a:t>Creazione materiali  promozionali</a:t>
          </a:r>
          <a:endParaRPr lang="x-none" sz="1600" kern="1200" dirty="0"/>
        </a:p>
      </dsp:txBody>
      <dsp:txXfrm>
        <a:off x="746160" y="315466"/>
        <a:ext cx="1473306" cy="629605"/>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peleo.it/site/26th-international-conference-on-subterranean-biology-5th-international-symposium-on-anchialine-ecosystems-cop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l.facebook.com/l.php?u=http%3A%2F%2Fwww.animalidigrotta.speleo.it%2F%3Ffbclid%3DIwZXh0bgNhZW0CMTAAAR2BZpf6aiIMzb1uRcZnV-7jpguwe72SRe-hD_VtEyj9Z2pj6goJVSbqeJk_aem_KLsRI4DvA7qWKisI_kTQzg&amp;h=AT1TMk3atVgXiPUdrRlQ-meyaK05txjL95M7FHBH55igT81zh991Z4bBtjC-tYaL6R2boSoXNmaE2FbHikCn8Xq0pJkd7f7V43DXDQi5iPrKX1g86ORHHANDBC3eBFGYtA&amp;__tn__=-UK-R&amp;c%5b0%5d=AT3yjTs5V_QQWwvuldEDEAML78Km7pl9L9UxnaZlp1zH71V5-8ulJ6X-xH8cO7Kz-DBW_LElq0bubYYzpvozoFIq8HXHROkXn1MZLwcw5Rw4QXM4hFV9HxXs1lZVDOutBBno819sRtclSNPylIXBneS_niYRs0jZHtZjkkwSiETp-_IsCmsVerHTBP4xXJ1QYzLdIBZ-0DRs15_XOAisZGwV7kewnpTcf34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is-speleo.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hoehlentier.de/en/the-tissu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10</a:t>
            </a:fld>
            <a:endParaRPr/>
          </a:p>
        </p:txBody>
      </p:sp>
    </p:spTree>
    <p:extLst>
      <p:ext uri="{BB962C8B-B14F-4D97-AF65-F5344CB8AC3E}">
        <p14:creationId xmlns:p14="http://schemas.microsoft.com/office/powerpoint/2010/main" val="428979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3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815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it-IT" b="1" i="0" dirty="0">
                <a:solidFill>
                  <a:srgbClr val="444444"/>
                </a:solidFill>
                <a:effectLst/>
                <a:latin typeface="MavenProRegular"/>
              </a:rPr>
              <a:t>18 MAGGIO ore 18:30 canale zoom e pagina FB della AGTI-Associazione Grotte Turistiche Italiane</a:t>
            </a:r>
            <a:br>
              <a:rPr lang="it-IT" b="1" i="0" dirty="0">
                <a:solidFill>
                  <a:srgbClr val="444444"/>
                </a:solidFill>
                <a:effectLst/>
                <a:latin typeface="MavenProRegular"/>
              </a:rPr>
            </a:br>
            <a:r>
              <a:rPr lang="it-IT" b="0" i="0" dirty="0">
                <a:solidFill>
                  <a:srgbClr val="444444"/>
                </a:solidFill>
                <a:effectLst/>
                <a:latin typeface="MavenProRegular"/>
              </a:rPr>
              <a:t>Evento speciale in diretta dedicato alla conoscenza e tutela della biodiversità nelle grotte, con il Prof. Fabio </a:t>
            </a:r>
            <a:r>
              <a:rPr lang="it-IT" b="0" i="0" dirty="0" err="1">
                <a:solidFill>
                  <a:srgbClr val="444444"/>
                </a:solidFill>
                <a:effectLst/>
                <a:latin typeface="MavenProRegular"/>
              </a:rPr>
              <a:t>Stoch</a:t>
            </a:r>
            <a:r>
              <a:rPr lang="it-IT" b="0" i="0" dirty="0">
                <a:solidFill>
                  <a:srgbClr val="444444"/>
                </a:solidFill>
                <a:effectLst/>
                <a:latin typeface="MavenProRegular"/>
              </a:rPr>
              <a:t>, esperto di crostacei dell’Università libera di Bruxelles e Ferdinando Didonna del Coordinamento Campagna Animale di Grotta dell'Anno 2023 della Società Speleologica Italiana, che parleranno della diffusione e dell’importanza del </a:t>
            </a:r>
            <a:r>
              <a:rPr lang="it-IT" b="0" i="0" dirty="0" err="1">
                <a:solidFill>
                  <a:srgbClr val="444444"/>
                </a:solidFill>
                <a:effectLst/>
                <a:latin typeface="MavenProRegular"/>
              </a:rPr>
              <a:t>Niphargus</a:t>
            </a:r>
            <a:r>
              <a:rPr lang="it-IT" b="0" i="0" dirty="0">
                <a:solidFill>
                  <a:srgbClr val="444444"/>
                </a:solidFill>
                <a:effectLst/>
                <a:latin typeface="MavenProRegular"/>
              </a:rPr>
              <a:t> spp. Un evento dedicato alle guide delle grotte turistiche italiane dove il crostaceo </a:t>
            </a:r>
            <a:r>
              <a:rPr lang="it-IT" b="0" i="0" dirty="0" err="1">
                <a:solidFill>
                  <a:srgbClr val="444444"/>
                </a:solidFill>
                <a:effectLst/>
                <a:latin typeface="MavenProRegular"/>
              </a:rPr>
              <a:t>Niphargus</a:t>
            </a:r>
            <a:r>
              <a:rPr lang="it-IT" b="0" i="0" dirty="0">
                <a:solidFill>
                  <a:srgbClr val="444444"/>
                </a:solidFill>
                <a:effectLst/>
                <a:latin typeface="MavenProRegular"/>
              </a:rPr>
              <a:t> spp è presente in ben 22 grotte aperte al pubblico.</a:t>
            </a:r>
          </a:p>
          <a:p>
            <a:pPr algn="l"/>
            <a:r>
              <a:rPr lang="it-IT" b="1" i="0" dirty="0">
                <a:solidFill>
                  <a:srgbClr val="444444"/>
                </a:solidFill>
                <a:effectLst/>
                <a:latin typeface="MavenProRegular"/>
              </a:rPr>
              <a:t>20 MAGGIO dalle 9:00 alle 18:00 GROTTA DI BOSSEA, Piemonte.</a:t>
            </a:r>
            <a:br>
              <a:rPr lang="it-IT" b="1" i="0" dirty="0">
                <a:solidFill>
                  <a:srgbClr val="444444"/>
                </a:solidFill>
                <a:effectLst/>
                <a:latin typeface="MavenProRegular"/>
              </a:rPr>
            </a:br>
            <a:r>
              <a:rPr lang="it-IT" b="0" i="0" dirty="0">
                <a:solidFill>
                  <a:srgbClr val="444444"/>
                </a:solidFill>
                <a:effectLst/>
                <a:latin typeface="MavenProRegular"/>
              </a:rPr>
              <a:t>Celebrazione Giornata Internazionale per la Biodiversità: osservazione diretta degli animali ipogei durante le visite guidate, approfondimenti sull'Animale di Grotta dell'Anno 2023 della Società Speleologica Italiana: </a:t>
            </a:r>
            <a:r>
              <a:rPr lang="it-IT" b="0" i="0" dirty="0" err="1">
                <a:solidFill>
                  <a:srgbClr val="444444"/>
                </a:solidFill>
                <a:effectLst/>
                <a:latin typeface="MavenProRegular"/>
              </a:rPr>
              <a:t>Niphargus</a:t>
            </a:r>
            <a:r>
              <a:rPr lang="it-IT" b="0" i="0" dirty="0">
                <a:solidFill>
                  <a:srgbClr val="444444"/>
                </a:solidFill>
                <a:effectLst/>
                <a:latin typeface="MavenProRegular"/>
              </a:rPr>
              <a:t> spp, proiezioni e stand dell'associazione naturalistica. Intervengono esperti di </a:t>
            </a:r>
            <a:r>
              <a:rPr lang="it-IT" b="0" i="0" dirty="0" err="1">
                <a:solidFill>
                  <a:srgbClr val="444444"/>
                </a:solidFill>
                <a:effectLst/>
                <a:latin typeface="MavenProRegular"/>
              </a:rPr>
              <a:t>biospeleologia</a:t>
            </a:r>
            <a:r>
              <a:rPr lang="it-IT" b="0" i="0" dirty="0">
                <a:solidFill>
                  <a:srgbClr val="444444"/>
                </a:solidFill>
                <a:effectLst/>
                <a:latin typeface="MavenProRegular"/>
              </a:rPr>
              <a:t>: Valentina Balestra ed Enrico Lana della Biologia Sotterranea Piemonte Gruppo di Ricerca.</a:t>
            </a:r>
          </a:p>
          <a:p>
            <a:pPr algn="l"/>
            <a:r>
              <a:rPr lang="it-IT" b="1" i="0" dirty="0">
                <a:solidFill>
                  <a:srgbClr val="444444"/>
                </a:solidFill>
                <a:effectLst/>
                <a:latin typeface="MavenProRegular"/>
              </a:rPr>
              <a:t>21 Maggio ore 09:30 -13:30 GROTTE DI FALVATERRA, Lazio. Giornata Mondiale della Biodiversità 2023 Conferenza sulla "Vita nelle Grotte"</a:t>
            </a:r>
            <a:br>
              <a:rPr lang="it-IT" b="1" i="0" dirty="0">
                <a:solidFill>
                  <a:srgbClr val="444444"/>
                </a:solidFill>
                <a:effectLst/>
                <a:latin typeface="MavenProRegular"/>
              </a:rPr>
            </a:br>
            <a:r>
              <a:rPr lang="it-IT" b="0" i="0" dirty="0">
                <a:solidFill>
                  <a:srgbClr val="444444"/>
                </a:solidFill>
                <a:effectLst/>
                <a:latin typeface="MavenProRegular"/>
              </a:rPr>
              <a:t>La Federazione Speleologica del Lazio, il gruppo </a:t>
            </a:r>
            <a:r>
              <a:rPr lang="it-IT" b="0" i="0" dirty="0" err="1">
                <a:solidFill>
                  <a:srgbClr val="444444"/>
                </a:solidFill>
                <a:effectLst/>
                <a:latin typeface="MavenProRegular"/>
              </a:rPr>
              <a:t>Shaka</a:t>
            </a:r>
            <a:r>
              <a:rPr lang="it-IT" b="0" i="0" dirty="0">
                <a:solidFill>
                  <a:srgbClr val="444444"/>
                </a:solidFill>
                <a:effectLst/>
                <a:latin typeface="MavenProRegular"/>
              </a:rPr>
              <a:t> Zulu Club Subiaco e le Grotte di Falvaterra organizzano in occasione della Giornata Mondiale della biodiversità una conferenza sulla “Vita nelle grotte” con il patrocinio del Comune di Falvaterra. Interverranno il prof. Fabio </a:t>
            </a:r>
            <a:r>
              <a:rPr lang="it-IT" b="0" i="0" dirty="0" err="1">
                <a:solidFill>
                  <a:srgbClr val="444444"/>
                </a:solidFill>
                <a:effectLst/>
                <a:latin typeface="MavenProRegular"/>
              </a:rPr>
              <a:t>Stoch</a:t>
            </a:r>
            <a:r>
              <a:rPr lang="it-IT" b="0" i="0" dirty="0">
                <a:solidFill>
                  <a:srgbClr val="444444"/>
                </a:solidFill>
                <a:effectLst/>
                <a:latin typeface="MavenProRegular"/>
              </a:rPr>
              <a:t> dell’Università libera di Bruxelles, studioso di tassonomia di crostacei di acqua dolce e il dott. Marco Scalisi, Regione Lazio Area Protezione e gestione della biodiversità.</a:t>
            </a:r>
            <a:br>
              <a:rPr lang="it-IT" b="0" i="0" dirty="0">
                <a:solidFill>
                  <a:srgbClr val="444444"/>
                </a:solidFill>
                <a:effectLst/>
                <a:latin typeface="MavenProRegular"/>
              </a:rPr>
            </a:br>
            <a:r>
              <a:rPr lang="it-IT" b="0" i="0" dirty="0">
                <a:solidFill>
                  <a:srgbClr val="444444"/>
                </a:solidFill>
                <a:effectLst/>
                <a:latin typeface="MavenProRegular"/>
              </a:rPr>
              <a:t>Al termine dell'incontro si terrà una visita guidata alla Grotta di Falvaterra.</a:t>
            </a:r>
          </a:p>
          <a:p>
            <a:pPr algn="l"/>
            <a:r>
              <a:rPr lang="it-IT" b="1" i="0" dirty="0">
                <a:solidFill>
                  <a:srgbClr val="444444"/>
                </a:solidFill>
                <a:effectLst/>
                <a:latin typeface="MavenProRegular"/>
              </a:rPr>
              <a:t>21 MAGGIO ore 10:30-13:00 Museo "</a:t>
            </a:r>
            <a:r>
              <a:rPr lang="it-IT" b="1" i="0" dirty="0" err="1">
                <a:solidFill>
                  <a:srgbClr val="444444"/>
                </a:solidFill>
                <a:effectLst/>
                <a:latin typeface="MavenProRegular"/>
              </a:rPr>
              <a:t>Speleovivarium</a:t>
            </a:r>
            <a:r>
              <a:rPr lang="it-IT" b="1" i="0" dirty="0">
                <a:solidFill>
                  <a:srgbClr val="444444"/>
                </a:solidFill>
                <a:effectLst/>
                <a:latin typeface="MavenProRegular"/>
              </a:rPr>
              <a:t> Erwin </a:t>
            </a:r>
            <a:r>
              <a:rPr lang="it-IT" b="1" i="0" dirty="0" err="1">
                <a:solidFill>
                  <a:srgbClr val="444444"/>
                </a:solidFill>
                <a:effectLst/>
                <a:latin typeface="MavenProRegular"/>
              </a:rPr>
              <a:t>Pichl</a:t>
            </a:r>
            <a:r>
              <a:rPr lang="it-IT" b="1" i="0" dirty="0">
                <a:solidFill>
                  <a:srgbClr val="444444"/>
                </a:solidFill>
                <a:effectLst/>
                <a:latin typeface="MavenProRegular"/>
              </a:rPr>
              <a:t>", Scala Guido Reni 2C, Trieste. Workshop informativo sulla vita nel buio con laboratorio di arte povera.</a:t>
            </a:r>
            <a:br>
              <a:rPr lang="it-IT" b="1" i="0" dirty="0">
                <a:solidFill>
                  <a:srgbClr val="444444"/>
                </a:solidFill>
                <a:effectLst/>
                <a:latin typeface="MavenProRegular"/>
              </a:rPr>
            </a:br>
            <a:r>
              <a:rPr lang="it-IT" b="0" i="0" dirty="0">
                <a:solidFill>
                  <a:srgbClr val="444444"/>
                </a:solidFill>
                <a:effectLst/>
                <a:latin typeface="MavenProRegular"/>
              </a:rPr>
              <a:t>Descrizione del Proteus </a:t>
            </a:r>
            <a:r>
              <a:rPr lang="it-IT" b="0" i="0" dirty="0" err="1">
                <a:solidFill>
                  <a:srgbClr val="444444"/>
                </a:solidFill>
                <a:effectLst/>
                <a:latin typeface="MavenProRegular"/>
              </a:rPr>
              <a:t>Anguinus</a:t>
            </a:r>
            <a:r>
              <a:rPr lang="it-IT" b="0" i="0" dirty="0">
                <a:solidFill>
                  <a:srgbClr val="444444"/>
                </a:solidFill>
                <a:effectLst/>
                <a:latin typeface="MavenProRegular"/>
              </a:rPr>
              <a:t> e delle sue caratteristiche tramite l'utilizzo di immagini realizzate dallo </a:t>
            </a:r>
            <a:r>
              <a:rPr lang="it-IT" b="0" i="0" dirty="0" err="1">
                <a:solidFill>
                  <a:srgbClr val="444444"/>
                </a:solidFill>
                <a:effectLst/>
                <a:latin typeface="MavenProRegular"/>
              </a:rPr>
              <a:t>Speleovivarium</a:t>
            </a:r>
            <a:r>
              <a:rPr lang="it-IT" b="0" i="0" dirty="0">
                <a:solidFill>
                  <a:srgbClr val="444444"/>
                </a:solidFill>
                <a:effectLst/>
                <a:latin typeface="MavenProRegular"/>
              </a:rPr>
              <a:t> e tratte dall'articolo "Living in </a:t>
            </a:r>
            <a:r>
              <a:rPr lang="it-IT" b="0" i="0" dirty="0" err="1">
                <a:solidFill>
                  <a:srgbClr val="444444"/>
                </a:solidFill>
                <a:effectLst/>
                <a:latin typeface="MavenProRegular"/>
              </a:rPr>
              <a:t>darkness</a:t>
            </a:r>
            <a:r>
              <a:rPr lang="it-IT" b="0" i="0" dirty="0">
                <a:solidFill>
                  <a:srgbClr val="444444"/>
                </a:solidFill>
                <a:effectLst/>
                <a:latin typeface="MavenProRegular"/>
              </a:rPr>
              <a:t>" (</a:t>
            </a:r>
            <a:r>
              <a:rPr lang="it-IT" b="0" i="0" dirty="0" err="1">
                <a:solidFill>
                  <a:srgbClr val="444444"/>
                </a:solidFill>
                <a:effectLst/>
                <a:latin typeface="MavenProRegular"/>
              </a:rPr>
              <a:t>Tesarova</a:t>
            </a:r>
            <a:r>
              <a:rPr lang="it-IT" b="0" i="0" dirty="0">
                <a:solidFill>
                  <a:srgbClr val="444444"/>
                </a:solidFill>
                <a:effectLst/>
                <a:latin typeface="MavenProRegular"/>
              </a:rPr>
              <a:t> et </a:t>
            </a:r>
            <a:r>
              <a:rPr lang="it-IT" b="0" i="0" dirty="0" err="1">
                <a:solidFill>
                  <a:srgbClr val="444444"/>
                </a:solidFill>
                <a:effectLst/>
                <a:latin typeface="MavenProRegular"/>
              </a:rPr>
              <a:t>all</a:t>
            </a:r>
            <a:r>
              <a:rPr lang="it-IT" b="0" i="0" dirty="0">
                <a:solidFill>
                  <a:srgbClr val="444444"/>
                </a:solidFill>
                <a:effectLst/>
                <a:latin typeface="MavenProRegular"/>
              </a:rPr>
              <a:t>. 2022) realizzate tramite modellizzazioni tridimensionali.</a:t>
            </a:r>
            <a:br>
              <a:rPr lang="it-IT" b="0" i="0" dirty="0">
                <a:solidFill>
                  <a:srgbClr val="444444"/>
                </a:solidFill>
                <a:effectLst/>
                <a:latin typeface="MavenProRegular"/>
              </a:rPr>
            </a:br>
            <a:r>
              <a:rPr lang="it-IT" b="0" i="0" dirty="0">
                <a:solidFill>
                  <a:srgbClr val="444444"/>
                </a:solidFill>
                <a:effectLst/>
                <a:latin typeface="MavenProRegular"/>
              </a:rPr>
              <a:t>Introduzione alle specie abissali e troglobie in generale con focalizzazione sui sistemi percettivi diversi da quelli visivi (es. ecolocazione, </a:t>
            </a:r>
            <a:r>
              <a:rPr lang="it-IT" b="0" i="0" dirty="0" err="1">
                <a:solidFill>
                  <a:srgbClr val="444444"/>
                </a:solidFill>
                <a:effectLst/>
                <a:latin typeface="MavenProRegular"/>
              </a:rPr>
              <a:t>magneto</a:t>
            </a:r>
            <a:r>
              <a:rPr lang="it-IT" b="0" i="0" dirty="0">
                <a:solidFill>
                  <a:srgbClr val="444444"/>
                </a:solidFill>
                <a:effectLst/>
                <a:latin typeface="MavenProRegular"/>
              </a:rPr>
              <a:t>-recettori, chemiorecettori, linea laterale, acustica ecc..) Cenni sul rallentamento dei processi biologici nei </a:t>
            </a:r>
            <a:r>
              <a:rPr lang="it-IT" b="0" i="0" dirty="0" err="1">
                <a:solidFill>
                  <a:srgbClr val="444444"/>
                </a:solidFill>
                <a:effectLst/>
                <a:latin typeface="MavenProRegular"/>
              </a:rPr>
              <a:t>troglobi</a:t>
            </a:r>
            <a:r>
              <a:rPr lang="it-IT" b="0" i="0" dirty="0">
                <a:solidFill>
                  <a:srgbClr val="444444"/>
                </a:solidFill>
                <a:effectLst/>
                <a:latin typeface="MavenProRegular"/>
              </a:rPr>
              <a:t> con focus su </a:t>
            </a:r>
            <a:r>
              <a:rPr lang="it-IT" b="0" i="0" dirty="0" err="1">
                <a:solidFill>
                  <a:srgbClr val="444444"/>
                </a:solidFill>
                <a:effectLst/>
                <a:latin typeface="MavenProRegular"/>
              </a:rPr>
              <a:t>Niphargus</a:t>
            </a:r>
            <a:r>
              <a:rPr lang="it-IT" b="0" i="0" dirty="0">
                <a:solidFill>
                  <a:srgbClr val="444444"/>
                </a:solidFill>
                <a:effectLst/>
                <a:latin typeface="MavenProRegular"/>
              </a:rPr>
              <a:t>.</a:t>
            </a:r>
            <a:br>
              <a:rPr lang="it-IT" b="0" i="0" dirty="0">
                <a:solidFill>
                  <a:srgbClr val="444444"/>
                </a:solidFill>
                <a:effectLst/>
                <a:latin typeface="MavenProRegular"/>
              </a:rPr>
            </a:br>
            <a:r>
              <a:rPr lang="it-IT" b="0" i="0" dirty="0">
                <a:solidFill>
                  <a:srgbClr val="444444"/>
                </a:solidFill>
                <a:effectLst/>
                <a:latin typeface="MavenProRegular"/>
              </a:rPr>
              <a:t>A seguire organizzazione del laboratorio di arte povera per la progettazione e realizzazione di un immaginario animale dotato di straordinari sensori e poteri ispirati dagli animali del sottosuolo precedentemente raccontati. La descrizione dell'animale fantastico sarà la linea guida per trarre le conclusioni di quanto scoperto durante l'intero workshop. Organizzato dalla Società Adriatica di Speleologica APS a cura di Marco Restaino.</a:t>
            </a:r>
          </a:p>
          <a:p>
            <a:pPr algn="l"/>
            <a:r>
              <a:rPr lang="it-IT" b="1" i="0" dirty="0">
                <a:solidFill>
                  <a:srgbClr val="444444"/>
                </a:solidFill>
                <a:effectLst/>
                <a:latin typeface="MavenProRegular"/>
              </a:rPr>
              <a:t>20 e 21 MAGGIO 2023 Puglia: Nardò e Presicce (LE, Puglia) </a:t>
            </a:r>
            <a:r>
              <a:rPr lang="it-IT" b="1" i="0" dirty="0" err="1">
                <a:solidFill>
                  <a:srgbClr val="444444"/>
                </a:solidFill>
                <a:effectLst/>
                <a:latin typeface="MavenProRegular"/>
              </a:rPr>
              <a:t>Animalia</a:t>
            </a:r>
            <a:r>
              <a:rPr lang="it-IT" b="1" i="0" dirty="0">
                <a:solidFill>
                  <a:srgbClr val="444444"/>
                </a:solidFill>
                <a:effectLst/>
                <a:latin typeface="MavenProRegular"/>
              </a:rPr>
              <a:t> </a:t>
            </a:r>
            <a:r>
              <a:rPr lang="it-IT" b="1" i="0" dirty="0" err="1">
                <a:solidFill>
                  <a:srgbClr val="444444"/>
                </a:solidFill>
                <a:effectLst/>
                <a:latin typeface="MavenProRegular"/>
              </a:rPr>
              <a:t>Tenebrarum</a:t>
            </a:r>
            <a:br>
              <a:rPr lang="it-IT" b="1" i="0" dirty="0">
                <a:solidFill>
                  <a:srgbClr val="444444"/>
                </a:solidFill>
                <a:effectLst/>
                <a:latin typeface="MavenProRegular"/>
              </a:rPr>
            </a:br>
            <a:r>
              <a:rPr lang="it-IT" b="0" i="0" dirty="0">
                <a:solidFill>
                  <a:srgbClr val="444444"/>
                </a:solidFill>
                <a:effectLst/>
                <a:latin typeface="MavenProRegular"/>
              </a:rPr>
              <a:t>alla scoperta degli animali ipogei Laboratorio ipogeo salentino di </a:t>
            </a:r>
            <a:r>
              <a:rPr lang="it-IT" b="0" i="0" dirty="0" err="1">
                <a:solidFill>
                  <a:srgbClr val="444444"/>
                </a:solidFill>
                <a:effectLst/>
                <a:latin typeface="MavenProRegular"/>
              </a:rPr>
              <a:t>biospeleologia"Sandro</a:t>
            </a:r>
            <a:r>
              <a:rPr lang="it-IT" b="0" i="0" dirty="0">
                <a:solidFill>
                  <a:srgbClr val="444444"/>
                </a:solidFill>
                <a:effectLst/>
                <a:latin typeface="MavenProRegular"/>
              </a:rPr>
              <a:t> Ruffo"- Gruppo Speleologico Tricase: visita in grotta, proiezione in circoli culturali a Cura di Salvatore Inguscio</a:t>
            </a:r>
          </a:p>
          <a:p>
            <a:pPr algn="l"/>
            <a:r>
              <a:rPr lang="it-IT" b="1" i="0" dirty="0">
                <a:solidFill>
                  <a:srgbClr val="444444"/>
                </a:solidFill>
                <a:effectLst/>
                <a:latin typeface="MavenProRegular"/>
              </a:rPr>
              <a:t>22 MAGGIO Ore 10:30 Diretta ZOOM </a:t>
            </a:r>
            <a:r>
              <a:rPr lang="it-IT" b="1" i="0" dirty="0" err="1">
                <a:solidFill>
                  <a:srgbClr val="444444"/>
                </a:solidFill>
                <a:effectLst/>
                <a:latin typeface="MavenProRegular"/>
              </a:rPr>
              <a:t>Niphargus</a:t>
            </a:r>
            <a:r>
              <a:rPr lang="it-IT" b="1" i="0" dirty="0">
                <a:solidFill>
                  <a:srgbClr val="444444"/>
                </a:solidFill>
                <a:effectLst/>
                <a:latin typeface="MavenProRegular"/>
              </a:rPr>
              <a:t> spp. Animale di Grotta dell'Anno 2023</a:t>
            </a:r>
            <a:br>
              <a:rPr lang="it-IT" b="1" i="0" dirty="0">
                <a:solidFill>
                  <a:srgbClr val="444444"/>
                </a:solidFill>
                <a:effectLst/>
                <a:latin typeface="MavenProRegular"/>
              </a:rPr>
            </a:br>
            <a:r>
              <a:rPr lang="it-IT" b="0" i="0" dirty="0">
                <a:solidFill>
                  <a:srgbClr val="444444"/>
                </a:solidFill>
                <a:effectLst/>
                <a:latin typeface="MavenProRegular"/>
              </a:rPr>
              <a:t>Lezione Online con gli studenti del Centro Provinciale Istruzione Adulti 8° CPIA Frosinone, sulla Biodiversità nelle grotte, in occasione della Giornata Mondiale per la Biodiversità. </a:t>
            </a:r>
            <a:r>
              <a:rPr lang="it-IT" b="0" i="0" dirty="0" err="1">
                <a:solidFill>
                  <a:srgbClr val="444444"/>
                </a:solidFill>
                <a:effectLst/>
                <a:latin typeface="MavenProRegular"/>
              </a:rPr>
              <a:t>Intevengono</a:t>
            </a:r>
            <a:r>
              <a:rPr lang="it-IT" b="0" i="0" dirty="0">
                <a:solidFill>
                  <a:srgbClr val="444444"/>
                </a:solidFill>
                <a:effectLst/>
                <a:latin typeface="MavenProRegular"/>
              </a:rPr>
              <a:t>: Augusto </a:t>
            </a:r>
            <a:r>
              <a:rPr lang="it-IT" b="0" i="0" dirty="0" err="1">
                <a:solidFill>
                  <a:srgbClr val="444444"/>
                </a:solidFill>
                <a:effectLst/>
                <a:latin typeface="MavenProRegular"/>
              </a:rPr>
              <a:t>Caré</a:t>
            </a:r>
            <a:r>
              <a:rPr lang="it-IT" b="0" i="0" dirty="0">
                <a:solidFill>
                  <a:srgbClr val="444444"/>
                </a:solidFill>
                <a:effectLst/>
                <a:latin typeface="MavenProRegular"/>
              </a:rPr>
              <a:t> Grotte di Falvaterra, Prof. Fabio </a:t>
            </a:r>
            <a:r>
              <a:rPr lang="it-IT" b="0" i="0" dirty="0" err="1">
                <a:solidFill>
                  <a:srgbClr val="444444"/>
                </a:solidFill>
                <a:effectLst/>
                <a:latin typeface="MavenProRegular"/>
              </a:rPr>
              <a:t>Stoch</a:t>
            </a:r>
            <a:r>
              <a:rPr lang="it-IT" b="0" i="0" dirty="0">
                <a:solidFill>
                  <a:srgbClr val="444444"/>
                </a:solidFill>
                <a:effectLst/>
                <a:latin typeface="MavenProRegular"/>
              </a:rPr>
              <a:t>, esperto di crostacei dell’Università libera di Bruxelles, Ferdinando Didonna del Coordinamento Campagna Animali Di Grotta della Società Speleologica Italiana.</a:t>
            </a:r>
          </a:p>
          <a:p>
            <a:pPr algn="l"/>
            <a:r>
              <a:rPr lang="it-IT" b="1" i="0" dirty="0">
                <a:solidFill>
                  <a:srgbClr val="444444"/>
                </a:solidFill>
                <a:effectLst/>
                <a:latin typeface="MavenProRegular"/>
              </a:rPr>
              <a:t>21 Maggio e 28 Maggio</a:t>
            </a:r>
            <a:r>
              <a:rPr lang="it-IT" b="0" i="0" dirty="0">
                <a:solidFill>
                  <a:srgbClr val="444444"/>
                </a:solidFill>
                <a:effectLst/>
                <a:latin typeface="MavenProRegular"/>
              </a:rPr>
              <a:t> il Gruppo scout AGESCI Roma 108 partecipa alla Giornata Mondiale per la </a:t>
            </a:r>
            <a:r>
              <a:rPr lang="it-IT" b="0" i="0" dirty="0" err="1">
                <a:solidFill>
                  <a:srgbClr val="444444"/>
                </a:solidFill>
                <a:effectLst/>
                <a:latin typeface="MavenProRegular"/>
              </a:rPr>
              <a:t>Biodiversita</a:t>
            </a:r>
            <a:r>
              <a:rPr lang="it-IT" b="0" i="0" dirty="0">
                <a:solidFill>
                  <a:srgbClr val="444444"/>
                </a:solidFill>
                <a:effectLst/>
                <a:latin typeface="MavenProRegular"/>
              </a:rPr>
              <a:t> alle Grotte di Falvaterra per </a:t>
            </a:r>
            <a:r>
              <a:rPr lang="it-IT" b="0" i="0" dirty="0" err="1">
                <a:solidFill>
                  <a:srgbClr val="444444"/>
                </a:solidFill>
                <a:effectLst/>
                <a:latin typeface="MavenProRegular"/>
              </a:rPr>
              <a:t>prarare</a:t>
            </a:r>
            <a:r>
              <a:rPr lang="it-IT" b="0" i="0" dirty="0">
                <a:solidFill>
                  <a:srgbClr val="444444"/>
                </a:solidFill>
                <a:effectLst/>
                <a:latin typeface="MavenProRegular"/>
              </a:rPr>
              <a:t> i ragazzi all'evento del 28 Maggio quando la squadriglia dovrà tenere durante la festa del quartiere Tor Sapienza di Roma, uno stand per spiegare ai passanti cosa hanno imparato e fare sensibilizzazione sul tema acqua e vita nelle grotte. Responsabile Emanuele Leonetti.</a:t>
            </a:r>
          </a:p>
          <a:p>
            <a:pPr algn="l"/>
            <a:r>
              <a:rPr lang="it-IT" b="0" i="0" dirty="0">
                <a:solidFill>
                  <a:srgbClr val="444444"/>
                </a:solidFill>
                <a:effectLst/>
                <a:latin typeface="MavenProRegular"/>
              </a:rPr>
              <a:t>Dal </a:t>
            </a:r>
            <a:r>
              <a:rPr lang="it-IT" b="1" i="0" dirty="0">
                <a:solidFill>
                  <a:srgbClr val="444444"/>
                </a:solidFill>
                <a:effectLst/>
                <a:latin typeface="MavenProRegular"/>
              </a:rPr>
              <a:t>30 Aprile al 31 Maggio GROTTE DI SU MANNAU, Sardegna</a:t>
            </a:r>
            <a:r>
              <a:rPr lang="it-IT" b="0" i="0" dirty="0">
                <a:solidFill>
                  <a:srgbClr val="444444"/>
                </a:solidFill>
                <a:effectLst/>
                <a:latin typeface="MavenProRegular"/>
              </a:rPr>
              <a:t> il Gruppo Grotte Fluminese Organizza una esposizione presso la grotta turistica di foto e notizie sulla fauna cavernicola della grotta di Su </a:t>
            </a:r>
            <a:r>
              <a:rPr lang="it-IT" b="0" i="0" dirty="0" err="1">
                <a:solidFill>
                  <a:srgbClr val="444444"/>
                </a:solidFill>
                <a:effectLst/>
                <a:latin typeface="MavenProRegular"/>
              </a:rPr>
              <a:t>Mannau</a:t>
            </a:r>
            <a:r>
              <a:rPr lang="it-IT" b="0" i="0" dirty="0">
                <a:solidFill>
                  <a:srgbClr val="444444"/>
                </a:solidFill>
                <a:effectLst/>
                <a:latin typeface="MavenProRegular"/>
              </a:rPr>
              <a:t> e altre grotte del territorio, a cura dello Speleologo Ubaldo Sanna.</a:t>
            </a:r>
          </a:p>
          <a:p>
            <a:pPr algn="l"/>
            <a:r>
              <a:rPr lang="it-IT" b="0" i="0" dirty="0">
                <a:solidFill>
                  <a:srgbClr val="444444"/>
                </a:solidFill>
                <a:effectLst/>
                <a:latin typeface="MavenProRegular"/>
              </a:rPr>
              <a:t>Dal </a:t>
            </a:r>
            <a:r>
              <a:rPr lang="it-IT" b="1" i="0" dirty="0">
                <a:solidFill>
                  <a:srgbClr val="444444"/>
                </a:solidFill>
                <a:effectLst/>
                <a:latin typeface="MavenProRegular"/>
              </a:rPr>
              <a:t>30 Aprile al 31 Dicembre 2023</a:t>
            </a:r>
            <a:r>
              <a:rPr lang="it-IT" b="0" i="0" dirty="0">
                <a:solidFill>
                  <a:srgbClr val="444444"/>
                </a:solidFill>
                <a:effectLst/>
                <a:latin typeface="MavenProRegular"/>
              </a:rPr>
              <a:t> Il Centro Ricerche Carsiche "C. </a:t>
            </a:r>
            <a:r>
              <a:rPr lang="it-IT" b="0" i="0" dirty="0" err="1">
                <a:solidFill>
                  <a:srgbClr val="444444"/>
                </a:solidFill>
                <a:effectLst/>
                <a:latin typeface="MavenProRegular"/>
              </a:rPr>
              <a:t>Seppenhofer</a:t>
            </a:r>
            <a:r>
              <a:rPr lang="it-IT" b="0" i="0" dirty="0">
                <a:solidFill>
                  <a:srgbClr val="444444"/>
                </a:solidFill>
                <a:effectLst/>
                <a:latin typeface="MavenProRegular"/>
              </a:rPr>
              <a:t>" APS aderisce alla Campagna Animale di Grotta </a:t>
            </a:r>
            <a:r>
              <a:rPr lang="it-IT" b="0" i="0" dirty="0" err="1">
                <a:solidFill>
                  <a:srgbClr val="444444"/>
                </a:solidFill>
                <a:effectLst/>
                <a:latin typeface="MavenProRegular"/>
              </a:rPr>
              <a:t>dell</a:t>
            </a:r>
            <a:r>
              <a:rPr lang="it-IT" b="0" i="0" dirty="0">
                <a:solidFill>
                  <a:srgbClr val="444444"/>
                </a:solidFill>
                <a:effectLst/>
                <a:latin typeface="MavenProRegular"/>
              </a:rPr>
              <a:t> Anno 2023 della Società Speleologica Italiana: </a:t>
            </a:r>
            <a:r>
              <a:rPr lang="it-IT" b="0" i="0" dirty="0" err="1">
                <a:solidFill>
                  <a:srgbClr val="444444"/>
                </a:solidFill>
                <a:effectLst/>
                <a:latin typeface="MavenProRegular"/>
              </a:rPr>
              <a:t>Niphargus</a:t>
            </a:r>
            <a:r>
              <a:rPr lang="it-IT" b="0" i="0" dirty="0">
                <a:solidFill>
                  <a:srgbClr val="444444"/>
                </a:solidFill>
                <a:effectLst/>
                <a:latin typeface="MavenProRegular"/>
              </a:rPr>
              <a:t> spp tramite i social (FB, </a:t>
            </a:r>
            <a:r>
              <a:rPr lang="it-IT" b="0" i="0" dirty="0" err="1">
                <a:solidFill>
                  <a:srgbClr val="444444"/>
                </a:solidFill>
                <a:effectLst/>
                <a:latin typeface="MavenProRegular"/>
              </a:rPr>
              <a:t>Istagram</a:t>
            </a:r>
            <a:r>
              <a:rPr lang="it-IT" b="0" i="0" dirty="0">
                <a:solidFill>
                  <a:srgbClr val="444444"/>
                </a:solidFill>
                <a:effectLst/>
                <a:latin typeface="MavenProRegular"/>
              </a:rPr>
              <a:t>, riviste online) e altro materiale informatico verrà data ampia diffusione delle informazioni riguardanti la vita degli animali in grotta. Periodicamente (mensilmente) sarà pubblicato sulla rivista online "Sopra e sotto il Carso" un articolo dedicato alla fauna troglobia. Referente Iniziativa Maurizio </a:t>
            </a:r>
            <a:r>
              <a:rPr lang="it-IT" b="0" i="0" dirty="0" err="1">
                <a:solidFill>
                  <a:srgbClr val="444444"/>
                </a:solidFill>
                <a:effectLst/>
                <a:latin typeface="MavenProRegular"/>
              </a:rPr>
              <a:t>Tavagnutti</a:t>
            </a:r>
            <a:r>
              <a:rPr lang="it-IT" b="0" i="0" dirty="0">
                <a:solidFill>
                  <a:srgbClr val="444444"/>
                </a:solidFill>
                <a:effectLst/>
                <a:latin typeface="MavenProRegular"/>
              </a:rPr>
              <a:t>.</a:t>
            </a:r>
          </a:p>
          <a:p>
            <a:pPr algn="l"/>
            <a:r>
              <a:rPr lang="it-IT" b="1" i="0" dirty="0">
                <a:solidFill>
                  <a:srgbClr val="444444"/>
                </a:solidFill>
                <a:effectLst/>
                <a:latin typeface="MavenProRegular"/>
              </a:rPr>
              <a:t>24-25-26-27 Luglio 2023 </a:t>
            </a:r>
            <a:r>
              <a:rPr lang="it-IT" b="1" i="0" dirty="0" err="1">
                <a:solidFill>
                  <a:srgbClr val="444444"/>
                </a:solidFill>
                <a:effectLst/>
                <a:latin typeface="MavenProRegular"/>
              </a:rPr>
              <a:t>Sant</a:t>
            </a:r>
            <a:r>
              <a:rPr lang="it-IT" b="1" i="0" dirty="0">
                <a:solidFill>
                  <a:srgbClr val="444444"/>
                </a:solidFill>
                <a:effectLst/>
                <a:latin typeface="MavenProRegular"/>
              </a:rPr>
              <a:t> Anna D'Alfaedo e Grotta di Peri (VR, Veneto)</a:t>
            </a:r>
            <a:r>
              <a:rPr lang="it-IT" b="0" i="0" dirty="0">
                <a:solidFill>
                  <a:srgbClr val="444444"/>
                </a:solidFill>
                <a:effectLst/>
                <a:latin typeface="MavenProRegular"/>
              </a:rPr>
              <a:t> Giornata divulgativa a livello locale per sensibilizzare la gente sull'ecologia dell'acqua e della grotta. Gruppo Alti Lessini (</a:t>
            </a:r>
            <a:r>
              <a:rPr lang="it-IT" b="0" i="0" dirty="0" err="1">
                <a:solidFill>
                  <a:srgbClr val="444444"/>
                </a:solidFill>
                <a:effectLst/>
                <a:latin typeface="MavenProRegular"/>
              </a:rPr>
              <a:t>Sant</a:t>
            </a:r>
            <a:r>
              <a:rPr lang="it-IT" b="0" i="0" dirty="0">
                <a:solidFill>
                  <a:srgbClr val="444444"/>
                </a:solidFill>
                <a:effectLst/>
                <a:latin typeface="MavenProRegular"/>
              </a:rPr>
              <a:t> Anna d'Alfaedo) a cura di Sartori Daniela.</a:t>
            </a:r>
          </a:p>
          <a:p>
            <a:pPr algn="l"/>
            <a:r>
              <a:rPr lang="it-IT" b="0" i="0" dirty="0">
                <a:solidFill>
                  <a:srgbClr val="444444"/>
                </a:solidFill>
                <a:effectLst/>
                <a:latin typeface="MavenProRegular"/>
              </a:rPr>
              <a:t>Dal </a:t>
            </a:r>
            <a:r>
              <a:rPr lang="it-IT" b="1" i="0" dirty="0">
                <a:solidFill>
                  <a:srgbClr val="444444"/>
                </a:solidFill>
                <a:effectLst/>
                <a:latin typeface="MavenProRegular"/>
              </a:rPr>
              <a:t>23 Settembre al 30 </a:t>
            </a:r>
            <a:r>
              <a:rPr lang="it-IT" b="1" i="0" dirty="0" err="1">
                <a:solidFill>
                  <a:srgbClr val="444444"/>
                </a:solidFill>
                <a:effectLst/>
                <a:latin typeface="MavenProRegular"/>
              </a:rPr>
              <a:t>Novembe</a:t>
            </a:r>
            <a:r>
              <a:rPr lang="it-IT" b="1" i="0" dirty="0">
                <a:solidFill>
                  <a:srgbClr val="444444"/>
                </a:solidFill>
                <a:effectLst/>
                <a:latin typeface="MavenProRegular"/>
              </a:rPr>
              <a:t> 2023</a:t>
            </a:r>
            <a:r>
              <a:rPr lang="it-IT" b="0" i="0" dirty="0">
                <a:solidFill>
                  <a:srgbClr val="444444"/>
                </a:solidFill>
                <a:effectLst/>
                <a:latin typeface="MavenProRegular"/>
              </a:rPr>
              <a:t> </a:t>
            </a:r>
            <a:r>
              <a:rPr lang="it-IT" b="1" i="0" dirty="0">
                <a:solidFill>
                  <a:srgbClr val="444444"/>
                </a:solidFill>
                <a:effectLst/>
                <a:latin typeface="MavenProRegular"/>
              </a:rPr>
              <a:t>Parco regionale dei Gessi Bolognesi e Calanchi dell'Abbadessa:</a:t>
            </a:r>
            <a:r>
              <a:rPr lang="it-IT" b="0" i="0" dirty="0">
                <a:solidFill>
                  <a:srgbClr val="444444"/>
                </a:solidFill>
                <a:effectLst/>
                <a:latin typeface="MavenProRegular"/>
              </a:rPr>
              <a:t> " La vita nelle grotte, una faccenda da specialisti!" Lezioni a distanza o presenziali per scuole elementari e medie dei comuni vicini alle grotte turistiche. Gli esperti spiegheranno come la grotta è un habitat che richiede specifici adattamenti. L'iniziativa divulgativa vuole illustrare le caratteristiche degli animali troglofili dei Gessi Bolognesi in cui il </a:t>
            </a:r>
            <a:r>
              <a:rPr lang="it-IT" b="0" i="0" dirty="0" err="1">
                <a:solidFill>
                  <a:srgbClr val="444444"/>
                </a:solidFill>
                <a:effectLst/>
                <a:latin typeface="MavenProRegular"/>
              </a:rPr>
              <a:t>Niphargus</a:t>
            </a:r>
            <a:r>
              <a:rPr lang="it-IT" b="0" i="0" dirty="0">
                <a:solidFill>
                  <a:srgbClr val="444444"/>
                </a:solidFill>
                <a:effectLst/>
                <a:latin typeface="MavenProRegular"/>
              </a:rPr>
              <a:t> rappresenta l'organismo acquatico per eccellenza. Nella sua semplicità l'ecosistema cavernicolo consente un'agevole comprensione delle leggi dell'ecologia, della fragilità dei sistemi e dei meccanismi evolutivi. Si prevede una visita alla Grotta del Farneto in cui sarà possibile osservare esemplari di </a:t>
            </a:r>
            <a:r>
              <a:rPr lang="it-IT" b="0" i="0" dirty="0" err="1">
                <a:solidFill>
                  <a:srgbClr val="444444"/>
                </a:solidFill>
                <a:effectLst/>
                <a:latin typeface="MavenProRegular"/>
              </a:rPr>
              <a:t>Niphargus</a:t>
            </a:r>
            <a:r>
              <a:rPr lang="it-IT" b="0" i="0" dirty="0">
                <a:solidFill>
                  <a:srgbClr val="444444"/>
                </a:solidFill>
                <a:effectLst/>
                <a:latin typeface="MavenProRegular"/>
              </a:rPr>
              <a:t> in cattività a cura di David Bianco Responsabile Area biodiversità Parco regionale dei Gessi Bolognesi e Calanchi dell'Abbadessa.</a:t>
            </a:r>
          </a:p>
          <a:p>
            <a:pPr marL="0" lvl="0" indent="0" algn="l" rtl="0">
              <a:spcBef>
                <a:spcPts val="0"/>
              </a:spcBef>
              <a:spcAft>
                <a:spcPts val="0"/>
              </a:spcAft>
              <a:buNone/>
            </a:pPr>
            <a:endParaRPr dirty="0"/>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68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it-IT" b="0" i="0" dirty="0">
                <a:solidFill>
                  <a:srgbClr val="39373B"/>
                </a:solidFill>
                <a:effectLst/>
                <a:latin typeface="Rubik"/>
              </a:rPr>
              <a:t>In occasione della Giornata Internazionale della Biodiversità 2024, la Società Speleologica Italiana ETS presenta le sue iniziative per la conservazione degli ecosistemi sotterranei:</a:t>
            </a:r>
          </a:p>
          <a:p>
            <a:pPr algn="l"/>
            <a:r>
              <a:rPr lang="it-IT" b="0" i="0" dirty="0">
                <a:solidFill>
                  <a:srgbClr val="39373B"/>
                </a:solidFill>
                <a:effectLst/>
                <a:latin typeface="Rubik"/>
              </a:rPr>
              <a:t>Nel webinar che trovate a questo link https://youtu.be/t55Cq3VVL5E</a:t>
            </a:r>
          </a:p>
          <a:p>
            <a:pPr algn="l"/>
            <a:r>
              <a:rPr lang="it-IT" b="0" i="0" dirty="0">
                <a:solidFill>
                  <a:srgbClr val="39373B"/>
                </a:solidFill>
                <a:effectLst/>
                <a:latin typeface="Rubik"/>
              </a:rPr>
              <a:t>🔬 *Enrico Lunghi* illustra i *Geotritoni*, anfibi cruciali per l’equilibrio delle comunità sotterranee.</a:t>
            </a:r>
            <a:br>
              <a:rPr lang="it-IT" b="0" i="0" dirty="0">
                <a:solidFill>
                  <a:srgbClr val="39373B"/>
                </a:solidFill>
                <a:effectLst/>
                <a:latin typeface="Rubik"/>
              </a:rPr>
            </a:br>
            <a:r>
              <a:rPr lang="it-IT" b="0" i="0" dirty="0">
                <a:solidFill>
                  <a:srgbClr val="39373B"/>
                </a:solidFill>
                <a:effectLst/>
                <a:latin typeface="Rubik"/>
              </a:rPr>
              <a:t>🧬 *Fabio </a:t>
            </a:r>
            <a:r>
              <a:rPr lang="it-IT" b="0" i="0" dirty="0" err="1">
                <a:solidFill>
                  <a:srgbClr val="39373B"/>
                </a:solidFill>
                <a:effectLst/>
                <a:latin typeface="Rubik"/>
              </a:rPr>
              <a:t>Stoch</a:t>
            </a:r>
            <a:r>
              <a:rPr lang="it-IT" b="0" i="0" dirty="0">
                <a:solidFill>
                  <a:srgbClr val="39373B"/>
                </a:solidFill>
                <a:effectLst/>
                <a:latin typeface="Rubik"/>
              </a:rPr>
              <a:t>* esplora la *</a:t>
            </a:r>
            <a:r>
              <a:rPr lang="it-IT" b="0" i="0" dirty="0" err="1">
                <a:solidFill>
                  <a:srgbClr val="39373B"/>
                </a:solidFill>
                <a:effectLst/>
                <a:latin typeface="Rubik"/>
              </a:rPr>
              <a:t>Speleogenomica</a:t>
            </a:r>
            <a:r>
              <a:rPr lang="it-IT" b="0" i="0" dirty="0">
                <a:solidFill>
                  <a:srgbClr val="39373B"/>
                </a:solidFill>
                <a:effectLst/>
                <a:latin typeface="Rubik"/>
              </a:rPr>
              <a:t>*, svelando la biodiversità nascosta attraverso l’analisi genetica.</a:t>
            </a:r>
            <a:br>
              <a:rPr lang="it-IT" b="0" i="0" dirty="0">
                <a:solidFill>
                  <a:srgbClr val="39373B"/>
                </a:solidFill>
                <a:effectLst/>
                <a:latin typeface="Rubik"/>
              </a:rPr>
            </a:br>
            <a:r>
              <a:rPr lang="it-IT" b="0" i="0" dirty="0">
                <a:solidFill>
                  <a:srgbClr val="39373B"/>
                </a:solidFill>
                <a:effectLst/>
                <a:latin typeface="Rubik"/>
              </a:rPr>
              <a:t>🦇 *Alessandra Tommasini* discute la *tutela dei pipistrelli*, essenziali per il controllo degli insetti e la salute degli ecosistemi.</a:t>
            </a:r>
            <a:br>
              <a:rPr lang="it-IT" b="0" i="0" dirty="0">
                <a:solidFill>
                  <a:srgbClr val="39373B"/>
                </a:solidFill>
                <a:effectLst/>
                <a:latin typeface="Rubik"/>
              </a:rPr>
            </a:br>
            <a:r>
              <a:rPr lang="it-IT" b="0" i="0" dirty="0">
                <a:solidFill>
                  <a:srgbClr val="39373B"/>
                </a:solidFill>
                <a:effectLst/>
                <a:latin typeface="Rubik"/>
              </a:rPr>
              <a:t>👨‍🔬 *Ferdinando Didonna* coordina la campagna *Animali di Grotta* da sei anni, unendo esperti e gruppi di ricerca sulla biospeleologia.</a:t>
            </a:r>
            <a:br>
              <a:rPr lang="it-IT" b="0" i="0" dirty="0">
                <a:solidFill>
                  <a:srgbClr val="39373B"/>
                </a:solidFill>
                <a:effectLst/>
                <a:latin typeface="Rubik"/>
              </a:rPr>
            </a:br>
            <a:r>
              <a:rPr lang="it-IT" b="0" i="0" dirty="0">
                <a:solidFill>
                  <a:srgbClr val="39373B"/>
                </a:solidFill>
                <a:effectLst/>
                <a:latin typeface="Rubik"/>
              </a:rPr>
              <a:t>Scopri di più e partecipa alle nostre iniziative: [Link al sito](https://animalidigrotta.speleo.it/)</a:t>
            </a:r>
          </a:p>
          <a:p>
            <a:pPr algn="l"/>
            <a:endParaRPr lang="it-IT" b="0" i="0" dirty="0">
              <a:solidFill>
                <a:srgbClr val="39373B"/>
              </a:solidFill>
              <a:effectLst/>
              <a:latin typeface="Rubik"/>
            </a:endParaRPr>
          </a:p>
          <a:p>
            <a:pPr algn="l"/>
            <a:r>
              <a:rPr lang="it-IT" b="0" i="0" dirty="0">
                <a:solidFill>
                  <a:srgbClr val="39373B"/>
                </a:solidFill>
                <a:effectLst/>
                <a:latin typeface="Rubik"/>
              </a:rPr>
              <a:t>22-23 GIUGNO 2024 – Satriano di Lucania (PZ)</a:t>
            </a:r>
          </a:p>
          <a:p>
            <a:pPr algn="l"/>
            <a:r>
              <a:rPr lang="it-IT" b="0" i="0" dirty="0">
                <a:solidFill>
                  <a:srgbClr val="39373B"/>
                </a:solidFill>
                <a:effectLst/>
                <a:latin typeface="Rubik"/>
              </a:rPr>
              <a:t>La Scuola di Speleologia Lucana in coordinamento con il Comitato Esecutivo Regionale Basilicata – Campania – Molise propone l’organizzazione di un corso di II livello dal titolo </a:t>
            </a:r>
            <a:r>
              <a:rPr lang="it-IT" b="1" i="0" dirty="0">
                <a:solidFill>
                  <a:srgbClr val="39373B"/>
                </a:solidFill>
                <a:effectLst/>
                <a:latin typeface="Rubik"/>
              </a:rPr>
              <a:t>“Approfondimenti Ipogei: Ecologia, Biodiversità e Salvaguardia degli ecosistemi sotterranei”.</a:t>
            </a:r>
            <a:br>
              <a:rPr lang="it-IT" b="0" i="0" dirty="0">
                <a:solidFill>
                  <a:srgbClr val="39373B"/>
                </a:solidFill>
                <a:effectLst/>
                <a:latin typeface="Rubik"/>
              </a:rPr>
            </a:br>
            <a:r>
              <a:rPr lang="it-IT" b="0" i="0" dirty="0">
                <a:solidFill>
                  <a:srgbClr val="39373B"/>
                </a:solidFill>
                <a:effectLst/>
                <a:latin typeface="Rubik"/>
              </a:rPr>
              <a:t>Il termine biodiversità si è ormai consolidato e viene comunemente utilizzato nei diversi ambiti scientifici ed anche nel mondo sotterraneo. Il mondo ipogeo è caratterizzato da ambienti unici che sono habitat insostituibili per diverse specie di animali e piante che si sono adattati alla vita sotterranea dove oscurità, l’umidità e la scarsità di cibo sono alcune delle sfide che le specie devono affrontare per poter sopravvivere in questi ambienti isolati.</a:t>
            </a:r>
            <a:br>
              <a:rPr lang="it-IT" b="0" i="0" dirty="0">
                <a:solidFill>
                  <a:srgbClr val="39373B"/>
                </a:solidFill>
                <a:effectLst/>
                <a:latin typeface="Rubik"/>
              </a:rPr>
            </a:br>
            <a:r>
              <a:rPr lang="it-IT" b="0" i="0" dirty="0">
                <a:solidFill>
                  <a:srgbClr val="39373B"/>
                </a:solidFill>
                <a:effectLst/>
                <a:latin typeface="Rubik"/>
              </a:rPr>
              <a:t>L’obbiettivo del corso è di fornire elementi per approfondire le conoscenze sulla fauna del mondo sotterraneo, sensibilizzando i partecipanti sull’importanza di un approccio deontologico all’esplorazione, riducendo l’impatto dell’attività speleologica e incentivando le azioni di tutela, conservazione e legislazione degli ambienti ipogei.</a:t>
            </a:r>
          </a:p>
          <a:p>
            <a:pPr algn="l"/>
            <a:r>
              <a:rPr lang="it-IT" b="0" i="0" dirty="0">
                <a:solidFill>
                  <a:srgbClr val="39373B"/>
                </a:solidFill>
                <a:effectLst/>
                <a:latin typeface="Rubik"/>
              </a:rPr>
              <a:t>carte da gioco “</a:t>
            </a:r>
            <a:r>
              <a:rPr lang="it-IT" b="0" i="0" dirty="0" err="1">
                <a:solidFill>
                  <a:srgbClr val="39373B"/>
                </a:solidFill>
                <a:effectLst/>
                <a:latin typeface="Rubik"/>
              </a:rPr>
              <a:t>BioSpeleo</a:t>
            </a:r>
            <a:r>
              <a:rPr lang="it-IT" b="0" i="0" dirty="0">
                <a:solidFill>
                  <a:srgbClr val="39373B"/>
                </a:solidFill>
                <a:effectLst/>
                <a:latin typeface="Rubik"/>
              </a:rPr>
              <a:t>”, un’esclusiva per la comunità speleologica! Queste carte bilingue (italiano e inglese) offrono un modo unico e divertente per esplorare il mondo della speleologia, promuovendo la conoscenza degli ecosistemi sotterranei e delle specie che li abitano.</a:t>
            </a:r>
          </a:p>
          <a:p>
            <a:pPr algn="l"/>
            <a:r>
              <a:rPr lang="it-IT" b="0" i="0" dirty="0">
                <a:solidFill>
                  <a:srgbClr val="39373B"/>
                </a:solidFill>
                <a:effectLst/>
                <a:latin typeface="Rubik"/>
              </a:rPr>
              <a:t>Le carte “</a:t>
            </a:r>
            <a:r>
              <a:rPr lang="it-IT" b="0" i="0" dirty="0" err="1">
                <a:solidFill>
                  <a:srgbClr val="39373B"/>
                </a:solidFill>
                <a:effectLst/>
                <a:latin typeface="Rubik"/>
              </a:rPr>
              <a:t>BioSpeleo</a:t>
            </a:r>
            <a:r>
              <a:rPr lang="it-IT" b="0" i="0" dirty="0">
                <a:solidFill>
                  <a:srgbClr val="39373B"/>
                </a:solidFill>
                <a:effectLst/>
                <a:latin typeface="Rubik"/>
              </a:rPr>
              <a:t>” sono state presentate in anteprima a Cagliari, dal 9 al 14 settembre 2024, durante il </a:t>
            </a:r>
            <a:r>
              <a:rPr lang="it-IT" b="0" i="0" u="none" strike="noStrike" dirty="0">
                <a:solidFill>
                  <a:srgbClr val="CC3366"/>
                </a:solidFill>
                <a:effectLst/>
                <a:latin typeface="Rubik"/>
                <a:hlinkClick r:id="rId3"/>
              </a:rPr>
              <a:t>ventiseiesimo Congresso internazionale sulla biologia dei sistemi sotterranei</a:t>
            </a:r>
            <a:r>
              <a:rPr lang="it-IT" b="0" i="0" dirty="0">
                <a:solidFill>
                  <a:srgbClr val="39373B"/>
                </a:solidFill>
                <a:effectLst/>
                <a:latin typeface="Rubik"/>
              </a:rPr>
              <a:t>, patrocinato dalla Società Speleologica Italiana.</a:t>
            </a:r>
          </a:p>
          <a:p>
            <a:pPr algn="l"/>
            <a:r>
              <a:rPr lang="it-IT" b="0" i="0" dirty="0">
                <a:solidFill>
                  <a:srgbClr val="39373B"/>
                </a:solidFill>
                <a:effectLst/>
                <a:latin typeface="Rubik"/>
              </a:rPr>
              <a:t>Sono nate da un’idea di Enrico Lunghi e Ferdinando Didonna e sono state disegnate da Sandra </a:t>
            </a:r>
            <a:r>
              <a:rPr lang="it-IT" b="0" i="0" dirty="0" err="1">
                <a:solidFill>
                  <a:srgbClr val="39373B"/>
                </a:solidFill>
                <a:effectLst/>
                <a:latin typeface="Rubik"/>
              </a:rPr>
              <a:t>Bortek</a:t>
            </a:r>
            <a:r>
              <a:rPr lang="it-IT" b="0" i="0" dirty="0">
                <a:solidFill>
                  <a:srgbClr val="39373B"/>
                </a:solidFill>
                <a:effectLst/>
                <a:latin typeface="Rubik"/>
              </a:rPr>
              <a:t>. Altre info su </a:t>
            </a:r>
            <a:r>
              <a:rPr lang="it-IT" b="0" i="0" u="none" strike="noStrike" dirty="0">
                <a:solidFill>
                  <a:srgbClr val="CC3366"/>
                </a:solidFill>
                <a:effectLst/>
                <a:latin typeface="Rubik"/>
                <a:hlinkClick r:id="rId4"/>
              </a:rPr>
              <a:t>www.animalidigrotta.speleo.it</a:t>
            </a:r>
            <a:endParaRPr lang="it-IT" b="0" i="0" dirty="0">
              <a:solidFill>
                <a:srgbClr val="39373B"/>
              </a:solidFill>
              <a:effectLst/>
              <a:latin typeface="Rubik"/>
            </a:endParaRPr>
          </a:p>
          <a:p>
            <a:pPr algn="l"/>
            <a:endParaRPr lang="it-IT" b="0" i="0" dirty="0">
              <a:solidFill>
                <a:srgbClr val="39373B"/>
              </a:solidFill>
              <a:effectLst/>
              <a:latin typeface="Rubik"/>
            </a:endParaRPr>
          </a:p>
          <a:p>
            <a:pPr marL="0" lvl="0" indent="0" algn="l" rtl="0">
              <a:spcBef>
                <a:spcPts val="0"/>
              </a:spcBef>
              <a:spcAft>
                <a:spcPts val="0"/>
              </a:spcAft>
              <a:buNone/>
            </a:pPr>
            <a:endParaRPr dirty="0"/>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1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624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C6FC2FD3-5E45-346F-9910-64EBB2091152}"/>
            </a:ext>
          </a:extLst>
        </p:cNvPr>
        <p:cNvGrpSpPr/>
        <p:nvPr/>
      </p:nvGrpSpPr>
      <p:grpSpPr>
        <a:xfrm>
          <a:off x="0" y="0"/>
          <a:ext cx="0" cy="0"/>
          <a:chOff x="0" y="0"/>
          <a:chExt cx="0" cy="0"/>
        </a:xfrm>
      </p:grpSpPr>
      <p:sp>
        <p:nvSpPr>
          <p:cNvPr id="291" name="Google Shape;291;p18:notes">
            <a:extLst>
              <a:ext uri="{FF2B5EF4-FFF2-40B4-BE49-F238E27FC236}">
                <a16:creationId xmlns:a16="http://schemas.microsoft.com/office/drawing/2014/main" id="{74655B37-235F-54D9-4126-7082475B248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a:extLst>
              <a:ext uri="{FF2B5EF4-FFF2-40B4-BE49-F238E27FC236}">
                <a16:creationId xmlns:a16="http://schemas.microsoft.com/office/drawing/2014/main" id="{115EEA1F-2F8D-49ED-CB6C-0F5C7DC4E87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592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dirty="0"/>
              <a:t>Nel 2008, il </a:t>
            </a:r>
            <a:r>
              <a:rPr lang="it-IT" dirty="0" err="1"/>
              <a:t>Verband</a:t>
            </a:r>
            <a:r>
              <a:rPr lang="it-IT" dirty="0"/>
              <a:t> </a:t>
            </a:r>
            <a:r>
              <a:rPr lang="it-IT" dirty="0" err="1"/>
              <a:t>der</a:t>
            </a:r>
            <a:r>
              <a:rPr lang="it-IT" dirty="0"/>
              <a:t> </a:t>
            </a:r>
            <a:r>
              <a:rPr lang="it-IT" dirty="0" err="1"/>
              <a:t>deutschen</a:t>
            </a:r>
            <a:r>
              <a:rPr lang="it-IT" dirty="0"/>
              <a:t> </a:t>
            </a:r>
            <a:r>
              <a:rPr lang="it-IT" dirty="0" err="1"/>
              <a:t>Höhlen-</a:t>
            </a:r>
            <a:r>
              <a:rPr lang="it-IT" dirty="0"/>
              <a:t> und </a:t>
            </a:r>
            <a:r>
              <a:rPr lang="it-IT" dirty="0" err="1"/>
              <a:t>Karstforscher</a:t>
            </a:r>
            <a:r>
              <a:rPr lang="it-IT" dirty="0"/>
              <a:t> </a:t>
            </a:r>
            <a:r>
              <a:rPr lang="it-IT" dirty="0" err="1"/>
              <a:t>e.V.</a:t>
            </a:r>
            <a:r>
              <a:rPr lang="it-IT" dirty="0"/>
              <a:t> (Società Speleologica Tedesca) ha deciso al suo congresso annuale di designare un "Animale di grotta dell'anno", a partire dall'anno 2009.</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it-IT" dirty="0"/>
              <a:t>La Società Speleologica Italiana (SSI) partecipa dal 2019 a questa campagna per sensibilizzare autorità e pubblico sul tema della biodiversità negli habitat sotterranei, ancora poco conosciuti. Nostro partner: Biologia Sotterranea Piemonte - Gruppo di Ricerca (BSPGR), appoggia direttamente la campagna collaborando con specialisti, fornendo foto e informazioni scientifiche.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it-IT" dirty="0"/>
              <a:t>Nell'anno 2014, la campagna "Animale di grotta dell'anno" tedesca ha ricevuto il premio France </a:t>
            </a:r>
            <a:r>
              <a:rPr lang="it-IT" dirty="0" err="1"/>
              <a:t>Habe</a:t>
            </a:r>
            <a:r>
              <a:rPr lang="it-IT" dirty="0"/>
              <a:t> dell'Unione Internazionale di Speleologia (UIS).</a:t>
            </a:r>
          </a:p>
          <a:p>
            <a:pPr marL="0" lvl="0" indent="0" algn="l" rtl="0">
              <a:spcBef>
                <a:spcPts val="0"/>
              </a:spcBef>
              <a:spcAft>
                <a:spcPts val="0"/>
              </a:spcAft>
              <a:buNone/>
            </a:pPr>
            <a:endParaRPr lang="it-IT"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r>
              <a:rPr lang="it-IT"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Unione Internazionale di Speleologia (UIS)</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sta lanciando una serie di campagne di alto profilo per sensibilizzare l’opinione pubblica sull’importanza di proteggere i paesaggi carsici e i loro ambienti diversificati. Una di queste iniziative è la selezione internazionale di un “A</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nimale di Grotta dell’Anno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Per questa campagna, è stato scelto il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gruppo delle farfalle cavernicole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invitando ogni paese partecipante a selezionare una specie regionale di farfalla cavernicola e a presentarla al pubblico e alle autorità come in Germania “</a:t>
            </a:r>
            <a:r>
              <a:rPr lang="it-IT"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Animale di Grotta dell’Anno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3</a:t>
            </a:fld>
            <a:endParaRPr/>
          </a:p>
        </p:txBody>
      </p:sp>
    </p:spTree>
    <p:extLst>
      <p:ext uri="{BB962C8B-B14F-4D97-AF65-F5344CB8AC3E}">
        <p14:creationId xmlns:p14="http://schemas.microsoft.com/office/powerpoint/2010/main" val="117177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Le grotte, spesso percepite come luoghi misteriosi e inaccessibili, sono in realtà rifugi vitali per molte specie. Questi ambienti offrono riparo e protezione, fungendo da espedienti per la sopravvivenza in condizioni estreme. La grotta, con il suo microclima stabile e le sue risorse uniche, rappresenta un habitat essenziale per numerosi organismi che vi trovano un rifugio sicuro.</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Scegliendo la falena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la Società Speleologica Italiana vuole sottolineare che c’è ancora un enorme bisogno di azione, in particolare nella ricerca degli ecosistemi sotterranei e delle specie che li abitano. La grotta non è solo un riparo, ma un elemento vitale che ci aiuta a comprendere meglio la biodiversità e le dinamiche ecologiche che permettono la sopravvivenza di molte forme di vita.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una falena descritta scientificamente per la prima volta da Carlo Linneo nel 1758.</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4</a:t>
            </a:fld>
            <a:endParaRPr/>
          </a:p>
        </p:txBody>
      </p:sp>
    </p:spTree>
    <p:extLst>
      <p:ext uri="{BB962C8B-B14F-4D97-AF65-F5344CB8AC3E}">
        <p14:creationId xmlns:p14="http://schemas.microsoft.com/office/powerpoint/2010/main" val="178670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Questo lepidottero sverna regolarmente in gran numero nelle grotte, dove gli adulti trascorrono un periodo di diapausa che va da fine agosto ad aprile, a seconda dei fattori ambientali, principalmente la temperatura esterna.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si concentra solitamente in grandi gruppi sulle pareti delle grotte e può essere trovata principalmente nelle zone d'ingresso e di transizione, più raramente in quelle più profonde. La scelta del sito di riposo dipende probabilmente da specifiche condizioni microclimatiche.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Tra i fattori che hanno portato alla designazione della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come “Animale di Grotta dell’Anno 2025” vi sono la sua ampia distribuzione nelle nostre grotte e la facilità con cui può essere riconosciuta anche dai non esperti. Tuttavia, non sono solo questi aspetti a renderla rappresentativa; questa specie simboleggia anche l’importanza dei rifugi sotterranei per la sopravvivenza di numerosi animali che dipendono da questi ambienti da proteggere.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Regno</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Animalia</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b="1" kern="100" dirty="0">
                <a:effectLst/>
                <a:latin typeface="Aptos" panose="020B0004020202020204" pitchFamily="34" charset="0"/>
                <a:ea typeface="Aptos" panose="020B0004020202020204" pitchFamily="34" charset="0"/>
                <a:cs typeface="Times New Roman" panose="02020603050405020304" pitchFamily="18" charset="0"/>
              </a:rPr>
              <a:t>Phylum</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Arthropoda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Classe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Insecta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Ordine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Lepidoptera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Famiglia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Geometridae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Genere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Specie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T. dubitata</a:t>
            </a:r>
          </a:p>
          <a:p>
            <a:pPr>
              <a:lnSpc>
                <a:spcPct val="107000"/>
              </a:lnSpc>
              <a:spcAft>
                <a:spcPts val="800"/>
              </a:spcAft>
            </a:pPr>
            <a:endParaRPr lang="it-IT" sz="1800" i="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falena dei ripari,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un lepidottero appartenente alla famiglia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Geometridae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I bruchi hanno solo due paia di false zampe e procedono in modo caratteristico come se stessero misurando il terreno, come geometri di qui il nome della famiglia.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Le falene di questa specie hanno un’apertura alare che varia da 3,8 a 4,8 cm. Il colore di fondo delle ali anteriori può variare dal grigio, al color oliva, fino al marrone violaceo di diversa intensità. Su questo sfondo sono presenti molte bande trasversali di diversa larghezza e tonalità di colore. Le ali posteriori sono grigio-marrone chiaro e sono segnate da alcune linee trasversali indistinte. Tutte le ali mostrano un bordo ondulato nero. Nel complesso, la colorazione e le marcature possono essere molto variabili.</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Quando riposano nei loro rifugi nelle grotte, le falene tengono le ali parzialmente aperte, formando un triangolo.</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La falena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fu definita da Pavan nel 1944 come una specie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subtroglofila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Questo termine si riferisce a organismi che, pur non essendo completamente adattati alla vita sotterranea, utilizzano regolarmente le grotte e le cavità naturali come rifugio, specialmente durante il periodo di svernamento.</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la sua ampia distribuzione nelle grotte italiane, rappresenta un esempio significativo di come le specie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subtroglofile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sfruttino gli ambienti sotterranei per la loro sopravvivenza. La sua presenza in quasi tutte le regioni italiane dimostra la sua capacità di adattamento a vari microclimi e ambienti. Le grotte italiane, con le loro condizioni stabili e protette, offrono un rifugio ideale per questa specie durante il periodo di diapausa, contribuendo alla sua ampia distribuzione.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5</a:t>
            </a:fld>
            <a:endParaRPr/>
          </a:p>
        </p:txBody>
      </p:sp>
    </p:spTree>
    <p:extLst>
      <p:ext uri="{BB962C8B-B14F-4D97-AF65-F5344CB8AC3E}">
        <p14:creationId xmlns:p14="http://schemas.microsoft.com/office/powerpoint/2010/main" val="2504284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Adattamento e Diapausa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diapausa è uno stato di sospensione temporanea dello sviluppo e dell’attività metabolica che molti insetti adottano per sopravvivere a condizioni ambientali avverse. Durante questo periodo, gli insetti riducono drasticamente il loro metabolismo, arrestano la crescita e lo sviluppo, e cercano rifugi sicuri, come le grotte, per proteggersi. La diapausa permette agli insetti di sincronizzare il loro ciclo vitale con le stagioni favorevoli, garantendo che le fasi critiche del loro sviluppo, come la riproduzione e la crescita delle larve, avvengano in periodi in cui le condizioni ambientali sono ottimali.</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Nel caso della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 diapausa avviene durante i mesi più freddi, quando le risorse alimentari sono scarse e le temperature esterne sono basse. Rifugiandosi nelle grotte, questi insetti trovano un ambiente stabile e protetto che li aiuta a sopravvivere fino alla primavera. Durante il periodo invernale all’interno delle cavità, gli adulti della specie entrano in uno stato di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diapausa parziale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rimanendo cioè parzialmente attivi.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Le femmine subiscono un blocco della maturazione delle uova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che termina poco prima della fuoriuscita primaverile.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Generalmente, gli adulti si accoppiano anche nelle grotte: i maschi rilasciano nelle femmine una grande spermatofora, un contenitore proteico che si dissolverà e rilascerà gli spermi solo al termine dell’inverno. La spermatofora, oltre a coordinare il rilascio degli spermi con la ripresa della maturazione delle uova nelle femmine, serve sia come input energetico (le femmine assorbono ed utilizzano le proteine delle spermatofore) sia, grazie alle grandi dimensioni, come blocco meccanico per ulteriori fecondazioni di una femmina da parte di altri maschi.</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6</a:t>
            </a:fld>
            <a:endParaRPr/>
          </a:p>
        </p:txBody>
      </p:sp>
    </p:spTree>
    <p:extLst>
      <p:ext uri="{BB962C8B-B14F-4D97-AF65-F5344CB8AC3E}">
        <p14:creationId xmlns:p14="http://schemas.microsoft.com/office/powerpoint/2010/main" val="210243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falena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presenta una distribuzione Paleartica, un termine che si riferisce a una vasta regione biogeografica che copre l’Europa, il Nord Africa e gran parte dell’Asia fino all’Asia orientale. La regione Paleartica è una delle otto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ecozone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terrestri del mondo e comprende una grande varietà di climi e habitat, che vanno dalle foreste temperate alle steppe e ai deserti freddi. Questa diversità ambientale permette a molte specie di adattarsi e prosperare in condizioni molto diverse.</a:t>
            </a:r>
            <a:br>
              <a:rPr lang="it-IT" sz="1800" kern="100" dirty="0">
                <a:effectLst/>
                <a:latin typeface="Aptos" panose="020B0004020202020204" pitchFamily="34" charset="0"/>
                <a:ea typeface="Aptos" panose="020B0004020202020204" pitchFamily="34" charset="0"/>
                <a:cs typeface="Times New Roman" panose="02020603050405020304" pitchFamily="18" charset="0"/>
              </a:rPr>
            </a:br>
            <a:r>
              <a:rPr lang="it-IT" sz="1800" kern="100" dirty="0">
                <a:effectLst/>
                <a:latin typeface="Aptos" panose="020B0004020202020204" pitchFamily="34" charset="0"/>
                <a:ea typeface="Aptos" panose="020B0004020202020204" pitchFamily="34" charset="0"/>
                <a:cs typeface="Times New Roman" panose="02020603050405020304" pitchFamily="18" charset="0"/>
              </a:rPr>
              <a:t>La specie è molto tollerante nei confronti delle condizioni ambientali è si incontra ad altitudini che vanno dal livello del mare fino alla mezza montagna ed utilizza le grotte dove il clima è troppo rigido per svernare all’esterno.</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Italia, 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segnalata in quasi tutte le regioni a parte la Sardegna. La sua presenza in diverse aree geografiche del paese indica una notevole capacità di adattamento a vari microclimi e ambienti.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Le grotte italiane,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con le loro condizioni stabili e protette, offrono un rifugio ideale per questa specie durante il periodo di diapausa, contribuendo alla sua ampia distribuzione.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id="attachment_1152"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align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alignnone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width</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="731"]</a:t>
            </a:r>
            <a:r>
              <a:rPr lang="es-419" sz="1800" kern="100" dirty="0">
                <a:effectLst/>
                <a:latin typeface="Aptos" panose="020B0004020202020204" pitchFamily="34" charset="0"/>
                <a:ea typeface="Aptos" panose="020B0004020202020204" pitchFamily="34" charset="0"/>
                <a:cs typeface="Times New Roman" panose="02020603050405020304" pitchFamily="18" charset="0"/>
              </a:rPr>
              <a:t>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In Italia, 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segnalata in quasi tutte le regioni, ma è assente in Sardegna.[/</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caption</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distribuzione Paleartica della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dubitata non solo evidenzia la sua adattabilità, ma anche l’importanza di proteggere i diversi habitat in cui vive. La conservazione delle grotte e degli ambienti sotterranei è cruciale per garantire la sopravvivenza di questa e di molte altre specie che dipendono da questi rifugi naturali. La regione Paleartica, con la sua vasta estensione e diversità ecologica, rappresenta un’area fondamentale per la biodiversità globale, e la protezione delle specie che vi abitano è essenziale per mantenere l’equilibrio degli ecosistemi.</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7</a:t>
            </a:fld>
            <a:endParaRPr/>
          </a:p>
        </p:txBody>
      </p:sp>
    </p:spTree>
    <p:extLst>
      <p:ext uri="{BB962C8B-B14F-4D97-AF65-F5344CB8AC3E}">
        <p14:creationId xmlns:p14="http://schemas.microsoft.com/office/powerpoint/2010/main" val="297501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pupa della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di colore marrone rossastro. Durante la fase pupale, che avviene generalmente nel terreno o tra la lettiera di foglie, la larva subisce una metamorfosi completa, trasformandosi in adulto. La colorazione marrone rossastra della pupa fornisce un ulteriore livello di mimetismo, aiutando a proteggere l'insetto dai predatori durante questa fase vulnerabile del suo ciclo vitale.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Gli adulti in alcuni casi si nutrono su amenti, che sono infiorescenze a grappolo, di piante come il *Salice e 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Buddleja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(albero delle farfalle). Questo comportamento alimentare è stato documentato da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Heinicke</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&amp; Müller nel 1976, Ebert nel 2001, e Hausmann &amp;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Viidalepp</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nel 2012*. La scelta di queste piante non è casuale: gli amenti forniscono una fonte di nutrimento ricca di polline e nettare, essenziale per sostenere gli adulti durante il lungo periodo di inattività invernale.</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Pianta ospite </a:t>
            </a:r>
            <a:r>
              <a:rPr lang="it-IT" sz="1800" i="1" kern="100" dirty="0" err="1">
                <a:effectLst/>
                <a:latin typeface="Aptos" panose="020B0004020202020204" pitchFamily="34" charset="0"/>
                <a:ea typeface="Aptos" panose="020B0004020202020204" pitchFamily="34" charset="0"/>
                <a:cs typeface="Times New Roman" panose="02020603050405020304" pitchFamily="18" charset="0"/>
              </a:rPr>
              <a:t>Prunus</a:t>
            </a:r>
            <a:r>
              <a:rPr lang="it-IT" sz="1800" i="1" kern="100" dirty="0">
                <a:effectLst/>
                <a:latin typeface="Aptos" panose="020B0004020202020204" pitchFamily="34" charset="0"/>
                <a:ea typeface="Aptos" panose="020B0004020202020204" pitchFamily="34" charset="0"/>
                <a:cs typeface="Times New Roman" panose="02020603050405020304" pitchFamily="18" charset="0"/>
              </a:rPr>
              <a:t> sp.</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Foto di Giovanni Zaccaria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Queste caratteristiche morfologiche e comportamentali della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dubitata sono adattamenti evolutivi che aumentano le probabilità di sopravvivenza della specie in ambienti naturali complessi e variabili. La comprensione di questi aspetti è fondamentale per la conservazione e la gestione delle popolazioni di questa specie, specialmente in contesti di cambiamento ambientale e perdita di habitat.</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8</a:t>
            </a:fld>
            <a:endParaRPr/>
          </a:p>
        </p:txBody>
      </p:sp>
    </p:spTree>
    <p:extLst>
      <p:ext uri="{BB962C8B-B14F-4D97-AF65-F5344CB8AC3E}">
        <p14:creationId xmlns:p14="http://schemas.microsoft.com/office/powerpoint/2010/main" val="1011736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offre un esempio affascinante di adattamento fenologico in relazione alle grotte. Questa specie è strettamente legata agli ambienti cavernicoli o semi-cavernicoli, dove sfrutta le condizioni uniche delle grotte per sopravvivere durante i mesi freddi.</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Nel contesto della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fenologia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la scienza che studia il ciclo vitale delle piante e degli animali in relazione ai cambiamenti stagionali e climatici, 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è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univoltina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ovvero presenta una sola generazione all'anno. Entrambi i sessi trascorrono l'inverno in uno stato di dormienza, rifugiandosi spesso all'interno di grotte o altri ambienti sotterranei. Queste grotte offrono loro un microclima stabile e sicuro, con temperature costanti che favoriscono il riposo durante i mesi freddi. Grazie a questo adattamento, 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 </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è in grado di sopravvivere alle rigide condizioni invernali per poi riprendere il suo ciclo vitale in primavera.</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In primavera, a partire da marzo fino a inizio giugno, gli adulti si risvegliano e iniziano il volo riproduttivo, cercando luoghi dove deporre le uova. Questo ciclo vitale è un chiaro esempio di come la fenologia di una specie possa essere modellata dall'ambiente cavernicolo. Le grotte offrono non solo protezione dai predatori e dalle intemperie, ma anche un microclima stabile che permette alla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di superare le rigide condizioni invernali.</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Le uova della </a:t>
            </a:r>
            <a:r>
              <a:rPr lang="it-IT" sz="1800" b="1" i="1" kern="100" dirty="0" err="1">
                <a:effectLst/>
                <a:latin typeface="Aptos" panose="020B0004020202020204" pitchFamily="34" charset="0"/>
                <a:ea typeface="Aptos" panose="020B0004020202020204" pitchFamily="34" charset="0"/>
                <a:cs typeface="Times New Roman" panose="02020603050405020304" pitchFamily="18" charset="0"/>
              </a:rPr>
              <a:t>Triphosa</a:t>
            </a:r>
            <a:r>
              <a:rPr lang="it-IT" sz="1800" b="1" i="1" kern="100" dirty="0">
                <a:effectLst/>
                <a:latin typeface="Aptos" panose="020B0004020202020204" pitchFamily="34" charset="0"/>
                <a:ea typeface="Aptos" panose="020B0004020202020204" pitchFamily="34" charset="0"/>
                <a:cs typeface="Times New Roman" panose="02020603050405020304" pitchFamily="18" charset="0"/>
              </a:rPr>
              <a:t> dubitata</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sono di colore giallo/arancio opaco e presentano una superficie zigrinata. Questo aspetto zigrinato aiuta a proteggere le uova e a mimetizzarle nell'ambiente naturale. Le uova vengono deposte tra aprile e maggio e si schiudono dopo un periodo di incubazione, dando origine ai bruchi.</a:t>
            </a:r>
            <a:endParaRPr lang="es-419"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9</a:t>
            </a:fld>
            <a:endParaRPr/>
          </a:p>
        </p:txBody>
      </p:sp>
    </p:spTree>
    <p:extLst>
      <p:ext uri="{BB962C8B-B14F-4D97-AF65-F5344CB8AC3E}">
        <p14:creationId xmlns:p14="http://schemas.microsoft.com/office/powerpoint/2010/main" val="368710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type="obj">
  <p:cSld name="OBJECT">
    <p:bg>
      <p:bgPr>
        <a:solidFill>
          <a:schemeClr val="dk1"/>
        </a:solidFill>
        <a:effectLst/>
      </p:bgPr>
    </p:bg>
    <p:spTree>
      <p:nvGrpSpPr>
        <p:cNvPr id="1" name="Shape 15"/>
        <p:cNvGrpSpPr/>
        <p:nvPr/>
      </p:nvGrpSpPr>
      <p:grpSpPr>
        <a:xfrm>
          <a:off x="0" y="0"/>
          <a:ext cx="0" cy="0"/>
          <a:chOff x="0" y="0"/>
          <a:chExt cx="0" cy="0"/>
        </a:xfrm>
      </p:grpSpPr>
      <p:sp>
        <p:nvSpPr>
          <p:cNvPr id="16" name="Google Shape;1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
        <p:nvSpPr>
          <p:cNvPr id="20" name="Google Shape;2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type="title">
  <p:cSld name="TITLE">
    <p:bg>
      <p:bgPr>
        <a:solidFill>
          <a:schemeClr val="dk1"/>
        </a:solidFill>
        <a:effectLst/>
      </p:bgPr>
    </p:bg>
    <p:spTree>
      <p:nvGrpSpPr>
        <p:cNvPr id="1" name="Shape 21"/>
        <p:cNvGrpSpPr/>
        <p:nvPr/>
      </p:nvGrpSpPr>
      <p:grpSpPr>
        <a:xfrm>
          <a:off x="0" y="0"/>
          <a:ext cx="0" cy="0"/>
          <a:chOff x="0" y="0"/>
          <a:chExt cx="0" cy="0"/>
        </a:xfrm>
      </p:grpSpPr>
      <p:sp>
        <p:nvSpPr>
          <p:cNvPr id="22" name="Google Shape;22;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
        <p:nvSpPr>
          <p:cNvPr id="26" name="Google Shape;2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3"/>
        <p:cNvGrpSpPr/>
        <p:nvPr/>
      </p:nvGrpSpPr>
      <p:grpSpPr>
        <a:xfrm>
          <a:off x="0" y="0"/>
          <a:ext cx="0" cy="0"/>
          <a:chOff x="0" y="0"/>
          <a:chExt cx="0" cy="0"/>
        </a:xfrm>
      </p:grpSpPr>
      <p:sp>
        <p:nvSpPr>
          <p:cNvPr id="34" name="Google Shape;3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0"/>
        <p:cNvGrpSpPr/>
        <p:nvPr/>
      </p:nvGrpSpPr>
      <p:grpSpPr>
        <a:xfrm>
          <a:off x="0" y="0"/>
          <a:ext cx="0" cy="0"/>
          <a:chOff x="0" y="0"/>
          <a:chExt cx="0" cy="0"/>
        </a:xfrm>
      </p:grpSpPr>
      <p:sp>
        <p:nvSpPr>
          <p:cNvPr id="41" name="Google Shape;41;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4"/>
        <p:cNvGrpSpPr/>
        <p:nvPr/>
      </p:nvGrpSpPr>
      <p:grpSpPr>
        <a:xfrm>
          <a:off x="0" y="0"/>
          <a:ext cx="0" cy="0"/>
          <a:chOff x="0" y="0"/>
          <a:chExt cx="0" cy="0"/>
        </a:xfrm>
      </p:grpSpPr>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8"/>
          <p:cNvSpPr>
            <a:spLocks noGrp="1"/>
          </p:cNvSpPr>
          <p:nvPr>
            <p:ph type="pic" idx="2"/>
          </p:nvPr>
        </p:nvSpPr>
        <p:spPr>
          <a:xfrm>
            <a:off x="5183188" y="987425"/>
            <a:ext cx="6172200" cy="4873625"/>
          </a:xfrm>
          <a:prstGeom prst="rect">
            <a:avLst/>
          </a:prstGeom>
          <a:noFill/>
          <a:ln>
            <a:noFill/>
          </a:ln>
        </p:spPr>
      </p:sp>
      <p:sp>
        <p:nvSpPr>
          <p:cNvPr id="68" name="Google Shape;68;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33.jpeg"/><Relationship Id="rId7" Type="http://schemas.openxmlformats.org/officeDocument/2006/relationships/diagramData" Target="../diagrams/data1.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11" Type="http://schemas.microsoft.com/office/2007/relationships/diagramDrawing" Target="../diagrams/drawing1.xml"/><Relationship Id="rId5" Type="http://schemas.openxmlformats.org/officeDocument/2006/relationships/image" Target="../media/image35.png"/><Relationship Id="rId10" Type="http://schemas.openxmlformats.org/officeDocument/2006/relationships/diagramColors" Target="../diagrams/colors1.xml"/><Relationship Id="rId4" Type="http://schemas.openxmlformats.org/officeDocument/2006/relationships/image" Target="../media/image34.png"/><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3.jpeg"/><Relationship Id="rId4" Type="http://schemas.openxmlformats.org/officeDocument/2006/relationships/diagramData" Target="../diagrams/data2.xml"/><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hyperlink" Target="https://www.abcdarkworld.com/icsb-conference/" TargetMode="External"/><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69.png"/><Relationship Id="rId5" Type="http://schemas.openxmlformats.org/officeDocument/2006/relationships/diagramQuickStyle" Target="../diagrams/quickStyle3.xml"/><Relationship Id="rId10" Type="http://schemas.openxmlformats.org/officeDocument/2006/relationships/image" Target="../media/image68.png"/><Relationship Id="rId4" Type="http://schemas.openxmlformats.org/officeDocument/2006/relationships/diagramLayout" Target="../diagrams/layout3.xml"/><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sv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mailto:animalidigrotta@socissi.it" TargetMode="Externa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ctrTitle"/>
          </p:nvPr>
        </p:nvSpPr>
        <p:spPr>
          <a:xfrm>
            <a:off x="2491740" y="225541"/>
            <a:ext cx="7808976" cy="117838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8800"/>
              <a:buFont typeface="Libre Franklin Medium"/>
              <a:buNone/>
            </a:pPr>
            <a:r>
              <a:rPr lang="it-IT" sz="7200" dirty="0">
                <a:solidFill>
                  <a:schemeClr val="lt1"/>
                </a:solidFill>
                <a:latin typeface="Libre Franklin Medium"/>
                <a:ea typeface="Libre Franklin Medium"/>
                <a:cs typeface="Libre Franklin Medium"/>
                <a:sym typeface="Libre Franklin Medium"/>
              </a:rPr>
              <a:t>Animali di Grotta </a:t>
            </a:r>
            <a:endParaRPr sz="4800" dirty="0"/>
          </a:p>
        </p:txBody>
      </p:sp>
      <p:sp>
        <p:nvSpPr>
          <p:cNvPr id="98" name="Google Shape;98;p2"/>
          <p:cNvSpPr/>
          <p:nvPr/>
        </p:nvSpPr>
        <p:spPr>
          <a:xfrm>
            <a:off x="376435" y="225541"/>
            <a:ext cx="2222729" cy="1975946"/>
          </a:xfrm>
          <a:prstGeom prst="roundRect">
            <a:avLst>
              <a:gd name="adj" fmla="val 16667"/>
            </a:avLst>
          </a:prstGeom>
          <a:solidFill>
            <a:srgbClr val="C0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a:r>
              <a:rPr lang="it-IT" dirty="0">
                <a:solidFill>
                  <a:schemeClr val="lt1"/>
                </a:solidFill>
                <a:latin typeface="+mj-lt"/>
                <a:ea typeface="Calibri"/>
                <a:cs typeface="Calibri"/>
                <a:sym typeface="Calibri"/>
              </a:rPr>
              <a:t>7  Anni di campagna di comunicazione sulla  vita nelle grotte in Italia questa anno di nuovo con un animale scelto a livello  internazionale  </a:t>
            </a:r>
          </a:p>
        </p:txBody>
      </p:sp>
      <p:sp>
        <p:nvSpPr>
          <p:cNvPr id="99" name="Google Shape;9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a:t>
            </a:fld>
            <a:endParaRPr/>
          </a:p>
        </p:txBody>
      </p:sp>
      <p:sp>
        <p:nvSpPr>
          <p:cNvPr id="96" name="Google Shape;96;p2"/>
          <p:cNvSpPr txBox="1">
            <a:spLocks noGrp="1"/>
          </p:cNvSpPr>
          <p:nvPr>
            <p:ph type="subTitle" idx="1"/>
          </p:nvPr>
        </p:nvSpPr>
        <p:spPr>
          <a:xfrm>
            <a:off x="370340" y="3640980"/>
            <a:ext cx="1996339" cy="88992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it-IT" sz="1400" dirty="0">
                <a:solidFill>
                  <a:schemeClr val="lt1"/>
                </a:solidFill>
              </a:rPr>
              <a:t>Ferdinando Didonna, Fabio Mosconi, Giovanni Ragone e Gaia Salvi.</a:t>
            </a:r>
            <a:endParaRPr sz="1400" dirty="0"/>
          </a:p>
        </p:txBody>
      </p:sp>
      <p:sp>
        <p:nvSpPr>
          <p:cNvPr id="6" name="Google Shape;294;p18">
            <a:extLst>
              <a:ext uri="{FF2B5EF4-FFF2-40B4-BE49-F238E27FC236}">
                <a16:creationId xmlns:a16="http://schemas.microsoft.com/office/drawing/2014/main" id="{AB0B4F1D-37D0-C27E-1FD6-5D80E2A85886}"/>
              </a:ext>
            </a:extLst>
          </p:cNvPr>
          <p:cNvSpPr txBox="1">
            <a:spLocks/>
          </p:cNvSpPr>
          <p:nvPr/>
        </p:nvSpPr>
        <p:spPr>
          <a:xfrm>
            <a:off x="455670" y="6034776"/>
            <a:ext cx="4381506" cy="484470"/>
          </a:xfrm>
          <a:prstGeom prst="rect">
            <a:avLst/>
          </a:prstGeom>
          <a:noFill/>
          <a:ln w="38100">
            <a:solidFill>
              <a:schemeClr val="accent4">
                <a:lumMod val="60000"/>
                <a:lumOff val="40000"/>
              </a:schemeClr>
            </a:solidFill>
          </a:ln>
        </p:spPr>
        <p:txBody>
          <a:bodyPr spcFirstLastPara="1" wrap="square" lIns="91425" tIns="45700" rIns="91425" bIns="45700" anchor="ctr" anchorCtr="0">
            <a:normAutofit fontScale="55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400"/>
            </a:pPr>
            <a:r>
              <a:rPr lang="it-IT" dirty="0">
                <a:solidFill>
                  <a:schemeClr val="bg1"/>
                </a:solidFill>
              </a:rPr>
              <a:t>Animale di Grotta 2025 </a:t>
            </a:r>
          </a:p>
        </p:txBody>
      </p:sp>
      <p:pic>
        <p:nvPicPr>
          <p:cNvPr id="11" name="Picture 10">
            <a:extLst>
              <a:ext uri="{FF2B5EF4-FFF2-40B4-BE49-F238E27FC236}">
                <a16:creationId xmlns:a16="http://schemas.microsoft.com/office/drawing/2014/main" id="{DF9D3D9C-3608-77E4-635D-DA9C7DCF9A51}"/>
              </a:ext>
            </a:extLst>
          </p:cNvPr>
          <p:cNvPicPr>
            <a:picLocks noChangeAspect="1"/>
          </p:cNvPicPr>
          <p:nvPr/>
        </p:nvPicPr>
        <p:blipFill>
          <a:blip r:embed="rId3"/>
          <a:stretch>
            <a:fillRect/>
          </a:stretch>
        </p:blipFill>
        <p:spPr>
          <a:xfrm>
            <a:off x="10122408" y="97138"/>
            <a:ext cx="1942695" cy="1367801"/>
          </a:xfrm>
          <a:prstGeom prst="rect">
            <a:avLst/>
          </a:prstGeom>
        </p:spPr>
      </p:pic>
      <p:sp>
        <p:nvSpPr>
          <p:cNvPr id="7" name="CuadroTexto 6">
            <a:extLst>
              <a:ext uri="{FF2B5EF4-FFF2-40B4-BE49-F238E27FC236}">
                <a16:creationId xmlns:a16="http://schemas.microsoft.com/office/drawing/2014/main" id="{214804F3-A4D4-F5D5-4D3E-522DF9EC0DC1}"/>
              </a:ext>
            </a:extLst>
          </p:cNvPr>
          <p:cNvSpPr txBox="1"/>
          <p:nvPr/>
        </p:nvSpPr>
        <p:spPr>
          <a:xfrm>
            <a:off x="9182508" y="2372181"/>
            <a:ext cx="2872416" cy="29546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Pts val="4400"/>
              <a:buFontTx/>
              <a:buNone/>
              <a:tabLst/>
              <a:defRPr/>
            </a:pPr>
            <a:r>
              <a:rPr kumimoji="0" lang="it-IT" sz="3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La falena dei ripari: Animale di Grotta dell'Anno 2025</a:t>
            </a:r>
            <a:r>
              <a:rPr kumimoji="0" lang="it-IT" sz="3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3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3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kumimoji="0" lang="es-419" sz="1500" b="0"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0FB8F036-C311-7430-DB9B-0C36335FBD9C}"/>
              </a:ext>
            </a:extLst>
          </p:cNvPr>
          <p:cNvPicPr>
            <a:picLocks noChangeAspect="1"/>
          </p:cNvPicPr>
          <p:nvPr/>
        </p:nvPicPr>
        <p:blipFill>
          <a:blip r:embed="rId4"/>
          <a:stretch>
            <a:fillRect/>
          </a:stretch>
        </p:blipFill>
        <p:spPr>
          <a:xfrm>
            <a:off x="2979115" y="1200719"/>
            <a:ext cx="5944115" cy="4456562"/>
          </a:xfrm>
          <a:prstGeom prst="rect">
            <a:avLst/>
          </a:prstGeom>
        </p:spPr>
      </p:pic>
      <p:sp>
        <p:nvSpPr>
          <p:cNvPr id="10" name="TextBox 11">
            <a:extLst>
              <a:ext uri="{FF2B5EF4-FFF2-40B4-BE49-F238E27FC236}">
                <a16:creationId xmlns:a16="http://schemas.microsoft.com/office/drawing/2014/main" id="{63CD1417-0946-333E-3E32-317A20D99230}"/>
              </a:ext>
            </a:extLst>
          </p:cNvPr>
          <p:cNvSpPr txBox="1"/>
          <p:nvPr/>
        </p:nvSpPr>
        <p:spPr>
          <a:xfrm>
            <a:off x="5040543" y="5644486"/>
            <a:ext cx="4404903" cy="545534"/>
          </a:xfrm>
          <a:prstGeom prst="rect">
            <a:avLst/>
          </a:prstGeom>
          <a:noFill/>
        </p:spPr>
        <p:txBody>
          <a:bodyPr wrap="square">
            <a:spAutoFit/>
          </a:bodyPr>
          <a:lstStyle/>
          <a:p>
            <a:pPr>
              <a:lnSpc>
                <a:spcPct val="107000"/>
              </a:lnSpc>
              <a:spcAft>
                <a:spcPts val="450"/>
              </a:spcAft>
            </a:pPr>
            <a:r>
              <a:rPr lang="it-IT" sz="1400" i="1"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Triphosa</a:t>
            </a:r>
            <a:r>
              <a:rPr lang="it-IT" sz="1400" i="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dubitata </a:t>
            </a:r>
            <a:r>
              <a:rPr lang="it-IT" sz="1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Grotta di </a:t>
            </a:r>
            <a:r>
              <a:rPr lang="it-IT" sz="1400" kern="100" dirty="0" err="1">
                <a:solidFill>
                  <a:schemeClr val="bg1"/>
                </a:solidFill>
                <a:latin typeface="Aptos" panose="020B0004020202020204" pitchFamily="34" charset="0"/>
                <a:ea typeface="Aptos" panose="020B0004020202020204" pitchFamily="34" charset="0"/>
                <a:cs typeface="Times New Roman" panose="02020603050405020304" pitchFamily="18" charset="0"/>
              </a:rPr>
              <a:t>Vaccamorta</a:t>
            </a:r>
            <a:r>
              <a:rPr lang="it-IT" sz="1400"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(AQ), 2007  Foto di Fabio Mosconi</a:t>
            </a:r>
            <a:endParaRPr lang="es-419" sz="14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DB8E26FC-4E67-BB08-C686-B4350B90143D}"/>
              </a:ext>
            </a:extLst>
          </p:cNvPr>
          <p:cNvSpPr txBox="1"/>
          <p:nvPr/>
        </p:nvSpPr>
        <p:spPr>
          <a:xfrm>
            <a:off x="568048" y="4677547"/>
            <a:ext cx="1643565" cy="954107"/>
          </a:xfrm>
          <a:prstGeom prst="rect">
            <a:avLst/>
          </a:prstGeom>
          <a:solidFill>
            <a:schemeClr val="tx1"/>
          </a:solidFill>
          <a:ln>
            <a:solidFill>
              <a:srgbClr val="FFFF00"/>
            </a:solidFill>
          </a:ln>
        </p:spPr>
        <p:txBody>
          <a:bodyPr wrap="square">
            <a:spAutoFit/>
          </a:bodyPr>
          <a:lstStyle/>
          <a:p>
            <a:r>
              <a:rPr lang="it-IT" b="1" dirty="0">
                <a:solidFill>
                  <a:schemeClr val="bg1"/>
                </a:solidFill>
                <a:latin typeface="Aptos" panose="020B0004020202020204" pitchFamily="34" charset="0"/>
              </a:rPr>
              <a:t>LE GROTTE: RIFUGI DI BIODIVERSITÀ DA PROTEGGERE</a:t>
            </a:r>
            <a:endParaRPr lang="es-419" b="1" dirty="0">
              <a:solidFill>
                <a:schemeClr val="bg1"/>
              </a:solidFill>
              <a:latin typeface="Aptos" panose="020B0004020202020204" pitchFamily="34" charset="0"/>
            </a:endParaRPr>
          </a:p>
        </p:txBody>
      </p:sp>
      <p:pic>
        <p:nvPicPr>
          <p:cNvPr id="2" name="Imagen 1">
            <a:extLst>
              <a:ext uri="{FF2B5EF4-FFF2-40B4-BE49-F238E27FC236}">
                <a16:creationId xmlns:a16="http://schemas.microsoft.com/office/drawing/2014/main" id="{D9DAFE89-FA1C-0D81-D591-738E8984C6E8}"/>
              </a:ext>
            </a:extLst>
          </p:cNvPr>
          <p:cNvPicPr>
            <a:picLocks noChangeAspect="1"/>
          </p:cNvPicPr>
          <p:nvPr/>
        </p:nvPicPr>
        <p:blipFill>
          <a:blip r:embed="rId5"/>
          <a:stretch>
            <a:fillRect/>
          </a:stretch>
        </p:blipFill>
        <p:spPr>
          <a:xfrm>
            <a:off x="148488" y="2399485"/>
            <a:ext cx="2743438" cy="9510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10</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3" name="CuadroTexto 2">
            <a:extLst>
              <a:ext uri="{FF2B5EF4-FFF2-40B4-BE49-F238E27FC236}">
                <a16:creationId xmlns:a16="http://schemas.microsoft.com/office/drawing/2014/main" id="{074FDFD1-8FAA-8486-292F-57A635EF86F2}"/>
              </a:ext>
            </a:extLst>
          </p:cNvPr>
          <p:cNvSpPr txBox="1"/>
          <p:nvPr/>
        </p:nvSpPr>
        <p:spPr>
          <a:xfrm>
            <a:off x="934974" y="687919"/>
            <a:ext cx="4523994" cy="3785652"/>
          </a:xfrm>
          <a:prstGeom prst="rect">
            <a:avLst/>
          </a:prstGeom>
          <a:noFill/>
        </p:spPr>
        <p:txBody>
          <a:bodyPr wrap="square">
            <a:spAutoFit/>
          </a:bodyPr>
          <a:lstStyle/>
          <a:p>
            <a:r>
              <a:rPr lang="it-IT" sz="1800" b="1" dirty="0">
                <a:solidFill>
                  <a:schemeClr val="bg1"/>
                </a:solidFill>
                <a:latin typeface="Aptos" panose="020B0004020202020204" pitchFamily="34" charset="0"/>
              </a:rPr>
              <a:t>Messaggio chiave: La protezione delle grotte è essenziale per la biodiversità, le grotte sono un RIFUGIO per molte specie .</a:t>
            </a:r>
          </a:p>
          <a:p>
            <a:endParaRPr lang="it-IT" sz="1800" b="1" dirty="0">
              <a:solidFill>
                <a:schemeClr val="bg1"/>
              </a:solidFill>
              <a:latin typeface="Aptos" panose="020B0004020202020204" pitchFamily="34" charset="0"/>
            </a:endParaRPr>
          </a:p>
          <a:p>
            <a:endParaRPr lang="it-IT" sz="1800" b="1" dirty="0">
              <a:solidFill>
                <a:schemeClr val="bg1"/>
              </a:solidFill>
              <a:latin typeface="Aptos" panose="020B0004020202020204" pitchFamily="34" charset="0"/>
            </a:endParaRPr>
          </a:p>
          <a:p>
            <a:endParaRPr lang="it-IT" sz="1800" b="1" dirty="0">
              <a:solidFill>
                <a:schemeClr val="bg1"/>
              </a:solidFill>
              <a:latin typeface="Aptos" panose="020B0004020202020204" pitchFamily="34" charset="0"/>
            </a:endParaRPr>
          </a:p>
          <a:p>
            <a:r>
              <a:rPr lang="it-IT" sz="1800" b="1" dirty="0">
                <a:solidFill>
                  <a:schemeClr val="bg1"/>
                </a:solidFill>
                <a:latin typeface="Aptos" panose="020B0004020202020204" pitchFamily="34" charset="0"/>
              </a:rPr>
              <a:t>Azione richiesta: Sensibilizzazione e conservazione degli habitat sotterranei.</a:t>
            </a:r>
          </a:p>
          <a:p>
            <a:endParaRPr lang="it-IT" sz="1800" b="1" dirty="0">
              <a:solidFill>
                <a:schemeClr val="bg1"/>
              </a:solidFill>
              <a:latin typeface="Aptos" panose="020B0004020202020204" pitchFamily="34" charset="0"/>
            </a:endParaRPr>
          </a:p>
          <a:p>
            <a:endParaRPr lang="it-IT" sz="1800" b="1" dirty="0">
              <a:solidFill>
                <a:schemeClr val="bg1"/>
              </a:solidFill>
              <a:latin typeface="Aptos" panose="020B0004020202020204" pitchFamily="34" charset="0"/>
            </a:endParaRPr>
          </a:p>
          <a:p>
            <a:r>
              <a:rPr lang="it-IT" sz="1800" b="1" dirty="0">
                <a:solidFill>
                  <a:schemeClr val="bg1"/>
                </a:solidFill>
                <a:latin typeface="Aptos" panose="020B0004020202020204" pitchFamily="34" charset="0"/>
              </a:rPr>
              <a:t>Bibliografia e Fonti</a:t>
            </a:r>
          </a:p>
          <a:p>
            <a:r>
              <a:rPr lang="it-IT" dirty="0">
                <a:solidFill>
                  <a:schemeClr val="bg1"/>
                </a:solidFill>
                <a:latin typeface="Aptos" panose="020B0004020202020204" pitchFamily="34" charset="0"/>
              </a:rPr>
              <a:t>Fonti principali: Bouvet et al. (1974), Ebert (2001), Mosconi (2011), </a:t>
            </a:r>
            <a:r>
              <a:rPr lang="it-IT" dirty="0" err="1">
                <a:solidFill>
                  <a:schemeClr val="bg1"/>
                </a:solidFill>
                <a:latin typeface="Aptos" panose="020B0004020202020204" pitchFamily="34" charset="0"/>
              </a:rPr>
              <a:t>Linnaeus</a:t>
            </a:r>
            <a:r>
              <a:rPr lang="it-IT" dirty="0">
                <a:solidFill>
                  <a:schemeClr val="bg1"/>
                </a:solidFill>
                <a:latin typeface="Aptos" panose="020B0004020202020204" pitchFamily="34" charset="0"/>
              </a:rPr>
              <a:t> (1758), ecc.</a:t>
            </a:r>
          </a:p>
          <a:p>
            <a:endParaRPr lang="it-IT" dirty="0">
              <a:solidFill>
                <a:schemeClr val="bg1"/>
              </a:solidFill>
              <a:latin typeface="Aptos" panose="020B0004020202020204" pitchFamily="34" charset="0"/>
            </a:endParaRPr>
          </a:p>
        </p:txBody>
      </p:sp>
      <p:pic>
        <p:nvPicPr>
          <p:cNvPr id="5" name="Imagen 4">
            <a:extLst>
              <a:ext uri="{FF2B5EF4-FFF2-40B4-BE49-F238E27FC236}">
                <a16:creationId xmlns:a16="http://schemas.microsoft.com/office/drawing/2014/main" id="{18EF8A18-2A7A-FDA0-6DEB-F08B9EC79C0E}"/>
              </a:ext>
            </a:extLst>
          </p:cNvPr>
          <p:cNvPicPr>
            <a:picLocks noChangeAspect="1"/>
          </p:cNvPicPr>
          <p:nvPr/>
        </p:nvPicPr>
        <p:blipFill>
          <a:blip r:embed="rId4"/>
          <a:stretch>
            <a:fillRect/>
          </a:stretch>
        </p:blipFill>
        <p:spPr>
          <a:xfrm>
            <a:off x="5745251" y="1494057"/>
            <a:ext cx="5941314" cy="1185672"/>
          </a:xfrm>
          <a:prstGeom prst="rect">
            <a:avLst/>
          </a:prstGeom>
        </p:spPr>
      </p:pic>
      <p:pic>
        <p:nvPicPr>
          <p:cNvPr id="8" name="Imagen 7">
            <a:extLst>
              <a:ext uri="{FF2B5EF4-FFF2-40B4-BE49-F238E27FC236}">
                <a16:creationId xmlns:a16="http://schemas.microsoft.com/office/drawing/2014/main" id="{5D157233-A5FF-F4DA-E802-E63809FCE6AF}"/>
              </a:ext>
            </a:extLst>
          </p:cNvPr>
          <p:cNvPicPr>
            <a:picLocks noChangeAspect="1"/>
          </p:cNvPicPr>
          <p:nvPr/>
        </p:nvPicPr>
        <p:blipFill>
          <a:blip r:embed="rId5"/>
          <a:stretch>
            <a:fillRect/>
          </a:stretch>
        </p:blipFill>
        <p:spPr>
          <a:xfrm>
            <a:off x="6638544" y="2824876"/>
            <a:ext cx="3749040" cy="3749040"/>
          </a:xfrm>
          <a:prstGeom prst="rect">
            <a:avLst/>
          </a:prstGeom>
        </p:spPr>
      </p:pic>
      <p:sp>
        <p:nvSpPr>
          <p:cNvPr id="12" name="CuadroTexto 11">
            <a:extLst>
              <a:ext uri="{FF2B5EF4-FFF2-40B4-BE49-F238E27FC236}">
                <a16:creationId xmlns:a16="http://schemas.microsoft.com/office/drawing/2014/main" id="{46E4490C-6CE3-6774-CDF0-5BDA05922340}"/>
              </a:ext>
            </a:extLst>
          </p:cNvPr>
          <p:cNvSpPr txBox="1"/>
          <p:nvPr/>
        </p:nvSpPr>
        <p:spPr>
          <a:xfrm>
            <a:off x="1069848" y="4699396"/>
            <a:ext cx="3929634" cy="1569660"/>
          </a:xfrm>
          <a:prstGeom prst="rect">
            <a:avLst/>
          </a:prstGeom>
          <a:noFill/>
          <a:ln w="57150">
            <a:solidFill>
              <a:srgbClr val="FFFF00"/>
            </a:solidFill>
          </a:ln>
        </p:spPr>
        <p:txBody>
          <a:bodyPr wrap="square">
            <a:spAutoFit/>
          </a:bodyPr>
          <a:lstStyle/>
          <a:p>
            <a:r>
              <a:rPr lang="it-IT" sz="1200" dirty="0">
                <a:solidFill>
                  <a:schemeClr val="bg1"/>
                </a:solidFill>
              </a:rPr>
              <a:t>Testi e revisioni a cura di: </a:t>
            </a:r>
            <a:r>
              <a:rPr lang="it-IT" sz="1200" b="1" kern="100" dirty="0">
                <a:solidFill>
                  <a:schemeClr val="bg1"/>
                </a:solidFill>
                <a:latin typeface="Aptos" panose="020B0004020202020204" pitchFamily="34" charset="0"/>
                <a:cs typeface="Times New Roman" panose="02020603050405020304" pitchFamily="18" charset="0"/>
              </a:rPr>
              <a:t>Ferdinando</a:t>
            </a:r>
            <a:r>
              <a:rPr lang="it-IT" sz="1200" dirty="0">
                <a:solidFill>
                  <a:schemeClr val="bg1"/>
                </a:solidFill>
              </a:rPr>
              <a:t> Didonna, Fabio Mosconi, Giovanni Ragone e Gaia Salvi,  sulla base di https://hoehlentier.de/en/the-tissue/</a:t>
            </a:r>
          </a:p>
          <a:p>
            <a:endParaRPr lang="it-IT" sz="1200" b="1" kern="100" dirty="0">
              <a:solidFill>
                <a:schemeClr val="bg1"/>
              </a:solidFill>
              <a:latin typeface="Aptos" panose="020B0004020202020204" pitchFamily="34" charset="0"/>
              <a:cs typeface="Times New Roman" panose="02020603050405020304" pitchFamily="18" charset="0"/>
            </a:endParaRPr>
          </a:p>
          <a:p>
            <a:r>
              <a:rPr lang="it-IT" sz="1200" dirty="0">
                <a:solidFill>
                  <a:schemeClr val="bg1"/>
                </a:solidFill>
              </a:rPr>
              <a:t>Crediti fotografici: Fabio Mosconi, Enrico Lana, Giovanni Zaccaria, Valentina Balestra Immagini di AI </a:t>
            </a:r>
            <a:r>
              <a:rPr lang="it-IT" sz="1200" dirty="0" err="1">
                <a:solidFill>
                  <a:schemeClr val="bg1"/>
                </a:solidFill>
              </a:rPr>
              <a:t>Copilot</a:t>
            </a:r>
            <a:endParaRPr lang="it-IT" sz="1200" dirty="0">
              <a:solidFill>
                <a:schemeClr val="bg1"/>
              </a:solidFill>
            </a:endParaRPr>
          </a:p>
          <a:p>
            <a:endParaRPr lang="it-IT" sz="1200" dirty="0">
              <a:solidFill>
                <a:schemeClr val="bg1"/>
              </a:solidFill>
            </a:endParaRPr>
          </a:p>
        </p:txBody>
      </p:sp>
    </p:spTree>
    <p:extLst>
      <p:ext uri="{BB962C8B-B14F-4D97-AF65-F5344CB8AC3E}">
        <p14:creationId xmlns:p14="http://schemas.microsoft.com/office/powerpoint/2010/main" val="87101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154709" y="160842"/>
            <a:ext cx="10515600" cy="81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solidFill>
                  <a:schemeClr val="bg1"/>
                </a:solidFill>
              </a:rPr>
              <a:t>Azioni</a:t>
            </a:r>
            <a:r>
              <a:rPr lang="en-US" dirty="0">
                <a:solidFill>
                  <a:schemeClr val="bg1"/>
                </a:solidFill>
              </a:rPr>
              <a:t> di </a:t>
            </a:r>
            <a:r>
              <a:rPr lang="en-US" dirty="0" err="1">
                <a:solidFill>
                  <a:schemeClr val="bg1"/>
                </a:solidFill>
              </a:rPr>
              <a:t>comunicazione</a:t>
            </a:r>
            <a:r>
              <a:rPr lang="en-US" dirty="0">
                <a:solidFill>
                  <a:schemeClr val="bg1"/>
                </a:solidFill>
              </a:rPr>
              <a:t>: webinar </a:t>
            </a:r>
            <a:r>
              <a:rPr lang="en-US" dirty="0" err="1">
                <a:solidFill>
                  <a:schemeClr val="bg1"/>
                </a:solidFill>
              </a:rPr>
              <a:t>nel</a:t>
            </a:r>
            <a:r>
              <a:rPr lang="en-US" dirty="0">
                <a:solidFill>
                  <a:schemeClr val="bg1"/>
                </a:solidFill>
              </a:rPr>
              <a:t> 2020</a:t>
            </a:r>
            <a:endParaRPr dirty="0">
              <a:solidFill>
                <a:schemeClr val="bg1"/>
              </a:solidFill>
            </a:endParaRPr>
          </a:p>
        </p:txBody>
      </p:sp>
      <p:sp>
        <p:nvSpPr>
          <p:cNvPr id="296" name="Google Shape;29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11</a:t>
            </a:fld>
            <a:endParaRPr/>
          </a:p>
        </p:txBody>
      </p:sp>
      <p:pic>
        <p:nvPicPr>
          <p:cNvPr id="5" name="Picture 4">
            <a:extLst>
              <a:ext uri="{FF2B5EF4-FFF2-40B4-BE49-F238E27FC236}">
                <a16:creationId xmlns:a16="http://schemas.microsoft.com/office/drawing/2014/main" id="{50FAA4FD-E5CD-0902-4132-16039047B203}"/>
              </a:ext>
            </a:extLst>
          </p:cNvPr>
          <p:cNvPicPr>
            <a:picLocks noChangeAspect="1"/>
          </p:cNvPicPr>
          <p:nvPr/>
        </p:nvPicPr>
        <p:blipFill>
          <a:blip r:embed="rId3"/>
          <a:stretch>
            <a:fillRect/>
          </a:stretch>
        </p:blipFill>
        <p:spPr>
          <a:xfrm>
            <a:off x="251606" y="914848"/>
            <a:ext cx="2903472" cy="2819644"/>
          </a:xfrm>
          <a:prstGeom prst="rect">
            <a:avLst/>
          </a:prstGeom>
        </p:spPr>
      </p:pic>
      <p:pic>
        <p:nvPicPr>
          <p:cNvPr id="7" name="Picture 6">
            <a:extLst>
              <a:ext uri="{FF2B5EF4-FFF2-40B4-BE49-F238E27FC236}">
                <a16:creationId xmlns:a16="http://schemas.microsoft.com/office/drawing/2014/main" id="{02E931DF-FBE9-FDA6-B712-27198D241A17}"/>
              </a:ext>
            </a:extLst>
          </p:cNvPr>
          <p:cNvPicPr>
            <a:picLocks noChangeAspect="1"/>
          </p:cNvPicPr>
          <p:nvPr/>
        </p:nvPicPr>
        <p:blipFill>
          <a:blip r:embed="rId4"/>
          <a:stretch>
            <a:fillRect/>
          </a:stretch>
        </p:blipFill>
        <p:spPr>
          <a:xfrm>
            <a:off x="251606" y="3866360"/>
            <a:ext cx="2972058" cy="2789162"/>
          </a:xfrm>
          <a:prstGeom prst="rect">
            <a:avLst/>
          </a:prstGeom>
        </p:spPr>
      </p:pic>
      <p:pic>
        <p:nvPicPr>
          <p:cNvPr id="9" name="Picture 8">
            <a:extLst>
              <a:ext uri="{FF2B5EF4-FFF2-40B4-BE49-F238E27FC236}">
                <a16:creationId xmlns:a16="http://schemas.microsoft.com/office/drawing/2014/main" id="{0303A55C-B381-9F68-000D-CF730C4F2CE6}"/>
              </a:ext>
            </a:extLst>
          </p:cNvPr>
          <p:cNvPicPr>
            <a:picLocks noChangeAspect="1"/>
          </p:cNvPicPr>
          <p:nvPr/>
        </p:nvPicPr>
        <p:blipFill>
          <a:blip r:embed="rId5"/>
          <a:stretch>
            <a:fillRect/>
          </a:stretch>
        </p:blipFill>
        <p:spPr>
          <a:xfrm>
            <a:off x="8758439" y="914848"/>
            <a:ext cx="3181955" cy="3173733"/>
          </a:xfrm>
          <a:prstGeom prst="rect">
            <a:avLst/>
          </a:prstGeom>
        </p:spPr>
      </p:pic>
      <p:pic>
        <p:nvPicPr>
          <p:cNvPr id="8" name="Picture 7">
            <a:extLst>
              <a:ext uri="{FF2B5EF4-FFF2-40B4-BE49-F238E27FC236}">
                <a16:creationId xmlns:a16="http://schemas.microsoft.com/office/drawing/2014/main" id="{D3632B09-8E43-8B4C-7330-7D2A0905E1E2}"/>
              </a:ext>
            </a:extLst>
          </p:cNvPr>
          <p:cNvPicPr>
            <a:picLocks noChangeAspect="1"/>
          </p:cNvPicPr>
          <p:nvPr/>
        </p:nvPicPr>
        <p:blipFill>
          <a:blip r:embed="rId6"/>
          <a:stretch>
            <a:fillRect/>
          </a:stretch>
        </p:blipFill>
        <p:spPr>
          <a:xfrm>
            <a:off x="3467770" y="1043889"/>
            <a:ext cx="5046562" cy="5055079"/>
          </a:xfrm>
          <a:prstGeom prst="rect">
            <a:avLst/>
          </a:prstGeom>
        </p:spPr>
      </p:pic>
      <p:cxnSp>
        <p:nvCxnSpPr>
          <p:cNvPr id="2" name="Straight Connector 1">
            <a:extLst>
              <a:ext uri="{FF2B5EF4-FFF2-40B4-BE49-F238E27FC236}">
                <a16:creationId xmlns:a16="http://schemas.microsoft.com/office/drawing/2014/main" id="{24CEE016-3838-1971-6C7C-2DFDFA395477}"/>
              </a:ext>
            </a:extLst>
          </p:cNvPr>
          <p:cNvCxnSpPr>
            <a:cxnSpLocks/>
          </p:cNvCxnSpPr>
          <p:nvPr/>
        </p:nvCxnSpPr>
        <p:spPr>
          <a:xfrm>
            <a:off x="251606" y="832104"/>
            <a:ext cx="10190842" cy="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964797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154709" y="160842"/>
            <a:ext cx="7599403" cy="81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solidFill>
                  <a:schemeClr val="bg1"/>
                </a:solidFill>
              </a:rPr>
              <a:t>Azioni</a:t>
            </a:r>
            <a:r>
              <a:rPr lang="en-US" dirty="0">
                <a:solidFill>
                  <a:schemeClr val="bg1"/>
                </a:solidFill>
              </a:rPr>
              <a:t> di </a:t>
            </a:r>
            <a:r>
              <a:rPr lang="en-US" dirty="0" err="1">
                <a:solidFill>
                  <a:schemeClr val="bg1"/>
                </a:solidFill>
              </a:rPr>
              <a:t>comunicazione</a:t>
            </a:r>
            <a:r>
              <a:rPr lang="en-US" dirty="0">
                <a:solidFill>
                  <a:schemeClr val="bg1"/>
                </a:solidFill>
              </a:rPr>
              <a:t>: 2021</a:t>
            </a:r>
            <a:endParaRPr dirty="0">
              <a:solidFill>
                <a:schemeClr val="bg1"/>
              </a:solidFill>
            </a:endParaRPr>
          </a:p>
        </p:txBody>
      </p:sp>
      <p:pic>
        <p:nvPicPr>
          <p:cNvPr id="295" name="Google Shape;295;p18" descr="Giornata Mondiale Biodiversita.jpg"/>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154709" y="1313281"/>
            <a:ext cx="2364957" cy="2631914"/>
          </a:xfrm>
          <a:prstGeom prst="rect">
            <a:avLst/>
          </a:prstGeom>
          <a:noFill/>
          <a:ln>
            <a:noFill/>
          </a:ln>
        </p:spPr>
      </p:pic>
      <p:sp>
        <p:nvSpPr>
          <p:cNvPr id="296" name="Google Shape;29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12</a:t>
            </a:fld>
            <a:endParaRPr/>
          </a:p>
        </p:txBody>
      </p:sp>
      <p:pic>
        <p:nvPicPr>
          <p:cNvPr id="11" name="Picture 10">
            <a:extLst>
              <a:ext uri="{FF2B5EF4-FFF2-40B4-BE49-F238E27FC236}">
                <a16:creationId xmlns:a16="http://schemas.microsoft.com/office/drawing/2014/main" id="{2C422AF4-63D9-1063-EC2A-905872EE9777}"/>
              </a:ext>
            </a:extLst>
          </p:cNvPr>
          <p:cNvPicPr>
            <a:picLocks noChangeAspect="1"/>
          </p:cNvPicPr>
          <p:nvPr/>
        </p:nvPicPr>
        <p:blipFill>
          <a:blip r:embed="rId4"/>
          <a:stretch>
            <a:fillRect/>
          </a:stretch>
        </p:blipFill>
        <p:spPr>
          <a:xfrm>
            <a:off x="8743950" y="593104"/>
            <a:ext cx="3293341" cy="5178589"/>
          </a:xfrm>
          <a:prstGeom prst="rect">
            <a:avLst/>
          </a:prstGeom>
        </p:spPr>
      </p:pic>
      <p:pic>
        <p:nvPicPr>
          <p:cNvPr id="13" name="Picture 12">
            <a:extLst>
              <a:ext uri="{FF2B5EF4-FFF2-40B4-BE49-F238E27FC236}">
                <a16:creationId xmlns:a16="http://schemas.microsoft.com/office/drawing/2014/main" id="{94EDFD43-8DBA-F3AA-08B7-7A7F311F6E06}"/>
              </a:ext>
            </a:extLst>
          </p:cNvPr>
          <p:cNvPicPr>
            <a:picLocks noChangeAspect="1"/>
          </p:cNvPicPr>
          <p:nvPr/>
        </p:nvPicPr>
        <p:blipFill>
          <a:blip r:embed="rId5"/>
          <a:stretch>
            <a:fillRect/>
          </a:stretch>
        </p:blipFill>
        <p:spPr>
          <a:xfrm>
            <a:off x="2736570" y="1313280"/>
            <a:ext cx="1585028" cy="4816047"/>
          </a:xfrm>
          <a:prstGeom prst="rect">
            <a:avLst/>
          </a:prstGeom>
        </p:spPr>
      </p:pic>
      <p:pic>
        <p:nvPicPr>
          <p:cNvPr id="15" name="Picture 14">
            <a:extLst>
              <a:ext uri="{FF2B5EF4-FFF2-40B4-BE49-F238E27FC236}">
                <a16:creationId xmlns:a16="http://schemas.microsoft.com/office/drawing/2014/main" id="{5B7FB50D-E377-C081-75B2-BD505D3CED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3642" y="4463754"/>
            <a:ext cx="1436370" cy="1283703"/>
          </a:xfrm>
          <a:prstGeom prst="rect">
            <a:avLst/>
          </a:prstGeom>
        </p:spPr>
      </p:pic>
      <p:graphicFrame>
        <p:nvGraphicFramePr>
          <p:cNvPr id="18" name="Diagram 17">
            <a:extLst>
              <a:ext uri="{FF2B5EF4-FFF2-40B4-BE49-F238E27FC236}">
                <a16:creationId xmlns:a16="http://schemas.microsoft.com/office/drawing/2014/main" id="{4674D346-F1C3-F443-1F73-72584B507923}"/>
              </a:ext>
            </a:extLst>
          </p:cNvPr>
          <p:cNvGraphicFramePr/>
          <p:nvPr>
            <p:extLst>
              <p:ext uri="{D42A27DB-BD31-4B8C-83A1-F6EECF244321}">
                <p14:modId xmlns:p14="http://schemas.microsoft.com/office/powerpoint/2010/main" val="257533441"/>
              </p:ext>
            </p:extLst>
          </p:nvPr>
        </p:nvGraphicFramePr>
        <p:xfrm>
          <a:off x="4321598" y="1270911"/>
          <a:ext cx="3942292" cy="46150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2" name="Straight Connector 1">
            <a:extLst>
              <a:ext uri="{FF2B5EF4-FFF2-40B4-BE49-F238E27FC236}">
                <a16:creationId xmlns:a16="http://schemas.microsoft.com/office/drawing/2014/main" id="{7E84E010-2D22-4A0B-5ECD-3D7AAB3F5D63}"/>
              </a:ext>
            </a:extLst>
          </p:cNvPr>
          <p:cNvCxnSpPr>
            <a:cxnSpLocks/>
          </p:cNvCxnSpPr>
          <p:nvPr/>
        </p:nvCxnSpPr>
        <p:spPr>
          <a:xfrm>
            <a:off x="154709" y="953387"/>
            <a:ext cx="7105627" cy="0"/>
          </a:xfrm>
          <a:prstGeom prst="line">
            <a:avLst/>
          </a:prstGeom>
          <a:ln w="38100"/>
        </p:spPr>
        <p:style>
          <a:lnRef idx="1">
            <a:schemeClr val="accent4"/>
          </a:lnRef>
          <a:fillRef idx="0">
            <a:schemeClr val="accent4"/>
          </a:fillRef>
          <a:effectRef idx="0">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154709" y="160842"/>
            <a:ext cx="10515600" cy="81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solidFill>
                  <a:schemeClr val="bg1"/>
                </a:solidFill>
              </a:rPr>
              <a:t>Azioni</a:t>
            </a:r>
            <a:r>
              <a:rPr lang="en-US" dirty="0">
                <a:solidFill>
                  <a:schemeClr val="bg1"/>
                </a:solidFill>
              </a:rPr>
              <a:t> di </a:t>
            </a:r>
            <a:r>
              <a:rPr lang="en-US" dirty="0" err="1">
                <a:solidFill>
                  <a:schemeClr val="bg1"/>
                </a:solidFill>
              </a:rPr>
              <a:t>comunicazione</a:t>
            </a:r>
            <a:r>
              <a:rPr lang="en-US" dirty="0">
                <a:solidFill>
                  <a:schemeClr val="bg1"/>
                </a:solidFill>
              </a:rPr>
              <a:t>: 2022</a:t>
            </a:r>
            <a:endParaRPr dirty="0">
              <a:solidFill>
                <a:schemeClr val="bg1"/>
              </a:solidFill>
            </a:endParaRPr>
          </a:p>
        </p:txBody>
      </p:sp>
      <p:sp>
        <p:nvSpPr>
          <p:cNvPr id="296" name="Google Shape;29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13</a:t>
            </a:fld>
            <a:endParaRPr/>
          </a:p>
        </p:txBody>
      </p:sp>
      <p:pic>
        <p:nvPicPr>
          <p:cNvPr id="6" name="Picture 5">
            <a:extLst>
              <a:ext uri="{FF2B5EF4-FFF2-40B4-BE49-F238E27FC236}">
                <a16:creationId xmlns:a16="http://schemas.microsoft.com/office/drawing/2014/main" id="{6FFA9203-010D-E546-6E91-69D2641C28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093" y="936755"/>
            <a:ext cx="1823665" cy="2304646"/>
          </a:xfrm>
          <a:prstGeom prst="rect">
            <a:avLst/>
          </a:prstGeom>
        </p:spPr>
      </p:pic>
      <p:graphicFrame>
        <p:nvGraphicFramePr>
          <p:cNvPr id="7" name="Diagram 6">
            <a:extLst>
              <a:ext uri="{FF2B5EF4-FFF2-40B4-BE49-F238E27FC236}">
                <a16:creationId xmlns:a16="http://schemas.microsoft.com/office/drawing/2014/main" id="{68A4984C-28D8-6A11-053C-82B28184B4B1}"/>
              </a:ext>
            </a:extLst>
          </p:cNvPr>
          <p:cNvGraphicFramePr/>
          <p:nvPr>
            <p:extLst>
              <p:ext uri="{D42A27DB-BD31-4B8C-83A1-F6EECF244321}">
                <p14:modId xmlns:p14="http://schemas.microsoft.com/office/powerpoint/2010/main" val="2403353899"/>
              </p:ext>
            </p:extLst>
          </p:nvPr>
        </p:nvGraphicFramePr>
        <p:xfrm>
          <a:off x="2961428" y="1211580"/>
          <a:ext cx="4422352" cy="42176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170" name="Picture 2">
            <a:extLst>
              <a:ext uri="{FF2B5EF4-FFF2-40B4-BE49-F238E27FC236}">
                <a16:creationId xmlns:a16="http://schemas.microsoft.com/office/drawing/2014/main" id="{FDDF869A-17BF-6434-1237-0562106FCAF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72450" y="418144"/>
            <a:ext cx="3668455" cy="565151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ebsite&#10;&#10;Description automatically generated">
            <a:extLst>
              <a:ext uri="{FF2B5EF4-FFF2-40B4-BE49-F238E27FC236}">
                <a16:creationId xmlns:a16="http://schemas.microsoft.com/office/drawing/2014/main" id="{188CF4D2-CFFF-D180-5C36-F747BAE1B71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9093" y="3315783"/>
            <a:ext cx="2743200" cy="338137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C0D4CEE1-D4B7-B1FF-9FC7-2CEC27F4A1F0}"/>
              </a:ext>
            </a:extLst>
          </p:cNvPr>
          <p:cNvCxnSpPr>
            <a:cxnSpLocks/>
          </p:cNvCxnSpPr>
          <p:nvPr/>
        </p:nvCxnSpPr>
        <p:spPr>
          <a:xfrm>
            <a:off x="154709" y="894408"/>
            <a:ext cx="7050763" cy="0"/>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667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154709" y="160842"/>
            <a:ext cx="10515600" cy="81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solidFill>
                  <a:schemeClr val="bg1"/>
                </a:solidFill>
              </a:rPr>
              <a:t>Azioni</a:t>
            </a:r>
            <a:r>
              <a:rPr lang="en-US" dirty="0">
                <a:solidFill>
                  <a:schemeClr val="bg1"/>
                </a:solidFill>
              </a:rPr>
              <a:t> di </a:t>
            </a:r>
            <a:r>
              <a:rPr lang="en-US" dirty="0" err="1">
                <a:solidFill>
                  <a:schemeClr val="bg1"/>
                </a:solidFill>
              </a:rPr>
              <a:t>comunicazione</a:t>
            </a:r>
            <a:r>
              <a:rPr lang="en-US" dirty="0">
                <a:solidFill>
                  <a:schemeClr val="bg1"/>
                </a:solidFill>
              </a:rPr>
              <a:t>: 2023</a:t>
            </a:r>
            <a:endParaRPr dirty="0">
              <a:solidFill>
                <a:schemeClr val="bg1"/>
              </a:solidFill>
            </a:endParaRPr>
          </a:p>
        </p:txBody>
      </p:sp>
      <p:sp>
        <p:nvSpPr>
          <p:cNvPr id="296" name="Google Shape;296;p18"/>
          <p:cNvSpPr txBox="1">
            <a:spLocks noGrp="1"/>
          </p:cNvSpPr>
          <p:nvPr>
            <p:ph type="sldNum" idx="12"/>
          </p:nvPr>
        </p:nvSpPr>
        <p:spPr>
          <a:xfrm>
            <a:off x="8638032"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14</a:t>
            </a:fld>
            <a:endParaRPr/>
          </a:p>
        </p:txBody>
      </p:sp>
      <p:pic>
        <p:nvPicPr>
          <p:cNvPr id="2" name="Picture 1">
            <a:extLst>
              <a:ext uri="{FF2B5EF4-FFF2-40B4-BE49-F238E27FC236}">
                <a16:creationId xmlns:a16="http://schemas.microsoft.com/office/drawing/2014/main" id="{9C0D3ECC-E708-904C-602D-B49A6F4F7E48}"/>
              </a:ext>
            </a:extLst>
          </p:cNvPr>
          <p:cNvPicPr>
            <a:picLocks noChangeAspect="1"/>
          </p:cNvPicPr>
          <p:nvPr/>
        </p:nvPicPr>
        <p:blipFill>
          <a:blip r:embed="rId3"/>
          <a:stretch>
            <a:fillRect/>
          </a:stretch>
        </p:blipFill>
        <p:spPr>
          <a:xfrm>
            <a:off x="235435" y="977972"/>
            <a:ext cx="6527531" cy="1052011"/>
          </a:xfrm>
          <a:prstGeom prst="rect">
            <a:avLst/>
          </a:prstGeom>
        </p:spPr>
      </p:pic>
      <p:pic>
        <p:nvPicPr>
          <p:cNvPr id="3" name="Picture 2">
            <a:extLst>
              <a:ext uri="{FF2B5EF4-FFF2-40B4-BE49-F238E27FC236}">
                <a16:creationId xmlns:a16="http://schemas.microsoft.com/office/drawing/2014/main" id="{C01A3F49-6AE7-3156-A73F-5D384FD0402A}"/>
              </a:ext>
            </a:extLst>
          </p:cNvPr>
          <p:cNvPicPr>
            <a:picLocks noChangeAspect="1"/>
          </p:cNvPicPr>
          <p:nvPr/>
        </p:nvPicPr>
        <p:blipFill>
          <a:blip r:embed="rId4"/>
          <a:stretch>
            <a:fillRect/>
          </a:stretch>
        </p:blipFill>
        <p:spPr>
          <a:xfrm>
            <a:off x="6775704" y="970026"/>
            <a:ext cx="1189171" cy="1059942"/>
          </a:xfrm>
          <a:prstGeom prst="rect">
            <a:avLst/>
          </a:prstGeom>
        </p:spPr>
      </p:pic>
      <p:pic>
        <p:nvPicPr>
          <p:cNvPr id="4" name="Picture 3">
            <a:extLst>
              <a:ext uri="{FF2B5EF4-FFF2-40B4-BE49-F238E27FC236}">
                <a16:creationId xmlns:a16="http://schemas.microsoft.com/office/drawing/2014/main" id="{E7C47F3F-39DA-D288-55E0-B53E982435EB}"/>
              </a:ext>
            </a:extLst>
          </p:cNvPr>
          <p:cNvPicPr>
            <a:picLocks noChangeAspect="1"/>
          </p:cNvPicPr>
          <p:nvPr/>
        </p:nvPicPr>
        <p:blipFill>
          <a:blip r:embed="rId5"/>
          <a:stretch>
            <a:fillRect/>
          </a:stretch>
        </p:blipFill>
        <p:spPr>
          <a:xfrm>
            <a:off x="8223351" y="136525"/>
            <a:ext cx="3517697" cy="4706520"/>
          </a:xfrm>
          <a:prstGeom prst="rect">
            <a:avLst/>
          </a:prstGeom>
        </p:spPr>
      </p:pic>
      <p:sp>
        <p:nvSpPr>
          <p:cNvPr id="5" name="Google Shape;228;p12">
            <a:extLst>
              <a:ext uri="{FF2B5EF4-FFF2-40B4-BE49-F238E27FC236}">
                <a16:creationId xmlns:a16="http://schemas.microsoft.com/office/drawing/2014/main" id="{BFB3B98F-2448-9752-E919-1E442DA16C94}"/>
              </a:ext>
            </a:extLst>
          </p:cNvPr>
          <p:cNvSpPr txBox="1"/>
          <p:nvPr/>
        </p:nvSpPr>
        <p:spPr>
          <a:xfrm>
            <a:off x="7026248" y="5208616"/>
            <a:ext cx="493896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dirty="0">
                <a:solidFill>
                  <a:schemeClr val="lt1"/>
                </a:solidFill>
                <a:latin typeface="Calibri"/>
                <a:ea typeface="Calibri"/>
                <a:cs typeface="Calibri"/>
                <a:sym typeface="Calibri"/>
              </a:rPr>
              <a:t>Incredibile diversità di specie nei crostacei anfipodi del genere </a:t>
            </a:r>
            <a:r>
              <a:rPr lang="it-IT" sz="1800" i="1" dirty="0" err="1">
                <a:solidFill>
                  <a:schemeClr val="lt1"/>
                </a:solidFill>
                <a:latin typeface="Calibri"/>
                <a:ea typeface="Calibri"/>
                <a:cs typeface="Calibri"/>
                <a:sym typeface="Calibri"/>
              </a:rPr>
              <a:t>Niphargus</a:t>
            </a:r>
            <a:r>
              <a:rPr lang="it-IT" sz="1800" i="1" dirty="0">
                <a:solidFill>
                  <a:schemeClr val="lt1"/>
                </a:solidFill>
                <a:latin typeface="Calibri"/>
                <a:ea typeface="Calibri"/>
                <a:cs typeface="Calibri"/>
                <a:sym typeface="Calibri"/>
              </a:rPr>
              <a:t> </a:t>
            </a:r>
            <a:r>
              <a:rPr lang="it-IT" sz="1800" dirty="0">
                <a:solidFill>
                  <a:schemeClr val="lt1"/>
                </a:solidFill>
                <a:latin typeface="Calibri"/>
                <a:ea typeface="Calibri"/>
                <a:cs typeface="Calibri"/>
                <a:sym typeface="Calibri"/>
              </a:rPr>
              <a:t>(Foto Fabio </a:t>
            </a:r>
            <a:r>
              <a:rPr lang="it-IT" sz="1800" dirty="0" err="1">
                <a:solidFill>
                  <a:schemeClr val="lt1"/>
                </a:solidFill>
                <a:latin typeface="Calibri"/>
                <a:ea typeface="Calibri"/>
                <a:cs typeface="Calibri"/>
                <a:sym typeface="Calibri"/>
              </a:rPr>
              <a:t>Stoch</a:t>
            </a:r>
            <a:r>
              <a:rPr lang="it-IT" sz="1800"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687C77F9-F9D7-39D6-10AE-B2C36A6B282E}"/>
              </a:ext>
            </a:extLst>
          </p:cNvPr>
          <p:cNvPicPr>
            <a:picLocks noChangeAspect="1"/>
          </p:cNvPicPr>
          <p:nvPr/>
        </p:nvPicPr>
        <p:blipFill>
          <a:blip r:embed="rId6"/>
          <a:stretch>
            <a:fillRect/>
          </a:stretch>
        </p:blipFill>
        <p:spPr>
          <a:xfrm>
            <a:off x="226786" y="2103119"/>
            <a:ext cx="4335974" cy="3509199"/>
          </a:xfrm>
          <a:prstGeom prst="rect">
            <a:avLst/>
          </a:prstGeom>
        </p:spPr>
      </p:pic>
      <p:pic>
        <p:nvPicPr>
          <p:cNvPr id="13" name="Picture 12">
            <a:extLst>
              <a:ext uri="{FF2B5EF4-FFF2-40B4-BE49-F238E27FC236}">
                <a16:creationId xmlns:a16="http://schemas.microsoft.com/office/drawing/2014/main" id="{CF676CD2-761B-41DF-0E6B-419F07F9A902}"/>
              </a:ext>
            </a:extLst>
          </p:cNvPr>
          <p:cNvPicPr>
            <a:picLocks noChangeAspect="1"/>
          </p:cNvPicPr>
          <p:nvPr/>
        </p:nvPicPr>
        <p:blipFill>
          <a:blip r:embed="rId7"/>
          <a:stretch>
            <a:fillRect/>
          </a:stretch>
        </p:blipFill>
        <p:spPr>
          <a:xfrm>
            <a:off x="5143252" y="2600981"/>
            <a:ext cx="2227037" cy="2227037"/>
          </a:xfrm>
          <a:prstGeom prst="rect">
            <a:avLst/>
          </a:prstGeom>
        </p:spPr>
      </p:pic>
      <p:cxnSp>
        <p:nvCxnSpPr>
          <p:cNvPr id="14" name="Straight Connector 13">
            <a:extLst>
              <a:ext uri="{FF2B5EF4-FFF2-40B4-BE49-F238E27FC236}">
                <a16:creationId xmlns:a16="http://schemas.microsoft.com/office/drawing/2014/main" id="{42D60E5E-804D-95DB-198E-4E41AF318B85}"/>
              </a:ext>
            </a:extLst>
          </p:cNvPr>
          <p:cNvCxnSpPr>
            <a:cxnSpLocks/>
          </p:cNvCxnSpPr>
          <p:nvPr/>
        </p:nvCxnSpPr>
        <p:spPr>
          <a:xfrm flipV="1">
            <a:off x="154709" y="852995"/>
            <a:ext cx="7306795" cy="51841"/>
          </a:xfrm>
          <a:prstGeom prst="line">
            <a:avLst/>
          </a:prstGeom>
          <a:ln w="381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3988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154709" y="160842"/>
            <a:ext cx="10515600" cy="81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err="1">
                <a:solidFill>
                  <a:schemeClr val="bg1"/>
                </a:solidFill>
              </a:rPr>
              <a:t>Azioni</a:t>
            </a:r>
            <a:r>
              <a:rPr lang="en-US" dirty="0">
                <a:solidFill>
                  <a:schemeClr val="bg1"/>
                </a:solidFill>
              </a:rPr>
              <a:t> di </a:t>
            </a:r>
            <a:r>
              <a:rPr lang="en-US" dirty="0" err="1">
                <a:solidFill>
                  <a:schemeClr val="bg1"/>
                </a:solidFill>
              </a:rPr>
              <a:t>comunicazione</a:t>
            </a:r>
            <a:r>
              <a:rPr lang="en-US" dirty="0">
                <a:solidFill>
                  <a:schemeClr val="bg1"/>
                </a:solidFill>
              </a:rPr>
              <a:t>: 2024</a:t>
            </a:r>
          </a:p>
        </p:txBody>
      </p:sp>
      <p:sp>
        <p:nvSpPr>
          <p:cNvPr id="296" name="Google Shape;296;p18"/>
          <p:cNvSpPr txBox="1">
            <a:spLocks noGrp="1"/>
          </p:cNvSpPr>
          <p:nvPr>
            <p:ph type="sldNum" idx="12"/>
          </p:nvPr>
        </p:nvSpPr>
        <p:spPr>
          <a:xfrm>
            <a:off x="8638032"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15</a:t>
            </a:fld>
            <a:endParaRPr/>
          </a:p>
        </p:txBody>
      </p:sp>
      <p:pic>
        <p:nvPicPr>
          <p:cNvPr id="13" name="Picture 12">
            <a:extLst>
              <a:ext uri="{FF2B5EF4-FFF2-40B4-BE49-F238E27FC236}">
                <a16:creationId xmlns:a16="http://schemas.microsoft.com/office/drawing/2014/main" id="{CF676CD2-761B-41DF-0E6B-419F07F9A902}"/>
              </a:ext>
            </a:extLst>
          </p:cNvPr>
          <p:cNvPicPr>
            <a:picLocks noChangeAspect="1"/>
          </p:cNvPicPr>
          <p:nvPr/>
        </p:nvPicPr>
        <p:blipFill>
          <a:blip r:embed="rId3"/>
          <a:stretch>
            <a:fillRect/>
          </a:stretch>
        </p:blipFill>
        <p:spPr>
          <a:xfrm>
            <a:off x="10076687" y="5679150"/>
            <a:ext cx="859761" cy="859761"/>
          </a:xfrm>
          <a:prstGeom prst="rect">
            <a:avLst/>
          </a:prstGeom>
        </p:spPr>
      </p:pic>
      <p:cxnSp>
        <p:nvCxnSpPr>
          <p:cNvPr id="14" name="Straight Connector 13">
            <a:extLst>
              <a:ext uri="{FF2B5EF4-FFF2-40B4-BE49-F238E27FC236}">
                <a16:creationId xmlns:a16="http://schemas.microsoft.com/office/drawing/2014/main" id="{42D60E5E-804D-95DB-198E-4E41AF318B85}"/>
              </a:ext>
            </a:extLst>
          </p:cNvPr>
          <p:cNvCxnSpPr>
            <a:cxnSpLocks/>
          </p:cNvCxnSpPr>
          <p:nvPr/>
        </p:nvCxnSpPr>
        <p:spPr>
          <a:xfrm>
            <a:off x="154709" y="904836"/>
            <a:ext cx="6355772"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6" name="Picture 9">
            <a:hlinkClick r:id="rId4"/>
            <a:extLst>
              <a:ext uri="{FF2B5EF4-FFF2-40B4-BE49-F238E27FC236}">
                <a16:creationId xmlns:a16="http://schemas.microsoft.com/office/drawing/2014/main" id="{1849E306-0DC7-AC23-E75F-858209519E97}"/>
              </a:ext>
            </a:extLst>
          </p:cNvPr>
          <p:cNvPicPr>
            <a:picLocks noChangeAspect="1"/>
          </p:cNvPicPr>
          <p:nvPr/>
        </p:nvPicPr>
        <p:blipFill>
          <a:blip r:embed="rId5"/>
          <a:stretch>
            <a:fillRect/>
          </a:stretch>
        </p:blipFill>
        <p:spPr>
          <a:xfrm>
            <a:off x="10229365" y="1126794"/>
            <a:ext cx="1684151" cy="1684151"/>
          </a:xfrm>
          <a:prstGeom prst="rect">
            <a:avLst/>
          </a:prstGeom>
        </p:spPr>
      </p:pic>
      <p:pic>
        <p:nvPicPr>
          <p:cNvPr id="7" name="Imagen 6">
            <a:extLst>
              <a:ext uri="{FF2B5EF4-FFF2-40B4-BE49-F238E27FC236}">
                <a16:creationId xmlns:a16="http://schemas.microsoft.com/office/drawing/2014/main" id="{6004A4F1-C873-07E6-7C90-76ABB202EFA6}"/>
              </a:ext>
            </a:extLst>
          </p:cNvPr>
          <p:cNvPicPr>
            <a:picLocks noChangeAspect="1"/>
          </p:cNvPicPr>
          <p:nvPr/>
        </p:nvPicPr>
        <p:blipFill>
          <a:blip r:embed="rId6"/>
          <a:stretch>
            <a:fillRect/>
          </a:stretch>
        </p:blipFill>
        <p:spPr>
          <a:xfrm>
            <a:off x="2460557" y="3513888"/>
            <a:ext cx="3231581" cy="1684151"/>
          </a:xfrm>
          <a:prstGeom prst="rect">
            <a:avLst/>
          </a:prstGeom>
        </p:spPr>
      </p:pic>
      <p:pic>
        <p:nvPicPr>
          <p:cNvPr id="8" name="Imagen 7">
            <a:extLst>
              <a:ext uri="{FF2B5EF4-FFF2-40B4-BE49-F238E27FC236}">
                <a16:creationId xmlns:a16="http://schemas.microsoft.com/office/drawing/2014/main" id="{79A4B66D-DBA0-4981-B025-011E9F7F8B53}"/>
              </a:ext>
            </a:extLst>
          </p:cNvPr>
          <p:cNvPicPr>
            <a:picLocks noChangeAspect="1"/>
          </p:cNvPicPr>
          <p:nvPr/>
        </p:nvPicPr>
        <p:blipFill>
          <a:blip r:embed="rId7"/>
          <a:stretch>
            <a:fillRect/>
          </a:stretch>
        </p:blipFill>
        <p:spPr>
          <a:xfrm>
            <a:off x="154709" y="1261872"/>
            <a:ext cx="3852672" cy="2167128"/>
          </a:xfrm>
          <a:prstGeom prst="rect">
            <a:avLst/>
          </a:prstGeom>
        </p:spPr>
      </p:pic>
      <p:cxnSp>
        <p:nvCxnSpPr>
          <p:cNvPr id="15" name="Conector: curvado 14">
            <a:extLst>
              <a:ext uri="{FF2B5EF4-FFF2-40B4-BE49-F238E27FC236}">
                <a16:creationId xmlns:a16="http://schemas.microsoft.com/office/drawing/2014/main" id="{D9A8CBA8-7CF9-6C47-837E-8DF640AD9A1F}"/>
              </a:ext>
            </a:extLst>
          </p:cNvPr>
          <p:cNvCxnSpPr>
            <a:cxnSpLocks/>
          </p:cNvCxnSpPr>
          <p:nvPr/>
        </p:nvCxnSpPr>
        <p:spPr>
          <a:xfrm>
            <a:off x="1225296" y="3429000"/>
            <a:ext cx="1189713" cy="1033272"/>
          </a:xfrm>
          <a:prstGeom prst="curvedConnector3">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7" name="Conector: curvado 16">
            <a:extLst>
              <a:ext uri="{FF2B5EF4-FFF2-40B4-BE49-F238E27FC236}">
                <a16:creationId xmlns:a16="http://schemas.microsoft.com/office/drawing/2014/main" id="{0D1D1B82-C10E-2D44-FD61-8DF222D54A83}"/>
              </a:ext>
            </a:extLst>
          </p:cNvPr>
          <p:cNvCxnSpPr>
            <a:cxnSpLocks/>
          </p:cNvCxnSpPr>
          <p:nvPr/>
        </p:nvCxnSpPr>
        <p:spPr>
          <a:xfrm flipV="1">
            <a:off x="5737686" y="2560320"/>
            <a:ext cx="4932623" cy="2371618"/>
          </a:xfrm>
          <a:prstGeom prst="curvedConnector3">
            <a:avLst/>
          </a:prstGeom>
          <a:ln>
            <a:tailEnd type="triangle"/>
          </a:ln>
        </p:spPr>
        <p:style>
          <a:lnRef idx="3">
            <a:schemeClr val="accent4"/>
          </a:lnRef>
          <a:fillRef idx="0">
            <a:schemeClr val="accent4"/>
          </a:fillRef>
          <a:effectRef idx="2">
            <a:schemeClr val="accent4"/>
          </a:effectRef>
          <a:fontRef idx="minor">
            <a:schemeClr val="tx1"/>
          </a:fontRef>
        </p:style>
      </p:cxnSp>
      <p:pic>
        <p:nvPicPr>
          <p:cNvPr id="20" name="Imagen 19">
            <a:extLst>
              <a:ext uri="{FF2B5EF4-FFF2-40B4-BE49-F238E27FC236}">
                <a16:creationId xmlns:a16="http://schemas.microsoft.com/office/drawing/2014/main" id="{069389BA-1B90-56BA-DFE3-CF013E36BB59}"/>
              </a:ext>
            </a:extLst>
          </p:cNvPr>
          <p:cNvPicPr>
            <a:picLocks noChangeAspect="1"/>
          </p:cNvPicPr>
          <p:nvPr/>
        </p:nvPicPr>
        <p:blipFill>
          <a:blip r:embed="rId8"/>
          <a:stretch>
            <a:fillRect/>
          </a:stretch>
        </p:blipFill>
        <p:spPr>
          <a:xfrm>
            <a:off x="2460557" y="5198039"/>
            <a:ext cx="3231581" cy="1549237"/>
          </a:xfrm>
          <a:prstGeom prst="rect">
            <a:avLst/>
          </a:prstGeom>
        </p:spPr>
      </p:pic>
      <p:pic>
        <p:nvPicPr>
          <p:cNvPr id="21" name="Imagen 20">
            <a:extLst>
              <a:ext uri="{FF2B5EF4-FFF2-40B4-BE49-F238E27FC236}">
                <a16:creationId xmlns:a16="http://schemas.microsoft.com/office/drawing/2014/main" id="{D6542EB3-BFF1-26A5-DBCF-8220AC90949D}"/>
              </a:ext>
            </a:extLst>
          </p:cNvPr>
          <p:cNvPicPr>
            <a:picLocks noChangeAspect="1"/>
          </p:cNvPicPr>
          <p:nvPr/>
        </p:nvPicPr>
        <p:blipFill>
          <a:blip r:embed="rId9"/>
          <a:stretch>
            <a:fillRect/>
          </a:stretch>
        </p:blipFill>
        <p:spPr>
          <a:xfrm>
            <a:off x="6059397" y="1148624"/>
            <a:ext cx="2399896" cy="3106114"/>
          </a:xfrm>
          <a:prstGeom prst="rect">
            <a:avLst/>
          </a:prstGeom>
        </p:spPr>
      </p:pic>
      <p:pic>
        <p:nvPicPr>
          <p:cNvPr id="26" name="Imagen 25">
            <a:extLst>
              <a:ext uri="{FF2B5EF4-FFF2-40B4-BE49-F238E27FC236}">
                <a16:creationId xmlns:a16="http://schemas.microsoft.com/office/drawing/2014/main" id="{9C9D985E-1AEE-79FF-DC95-E559E7257C34}"/>
              </a:ext>
            </a:extLst>
          </p:cNvPr>
          <p:cNvPicPr>
            <a:picLocks noChangeAspect="1"/>
          </p:cNvPicPr>
          <p:nvPr/>
        </p:nvPicPr>
        <p:blipFill>
          <a:blip r:embed="rId10"/>
          <a:stretch>
            <a:fillRect/>
          </a:stretch>
        </p:blipFill>
        <p:spPr>
          <a:xfrm>
            <a:off x="8169308" y="4192938"/>
            <a:ext cx="2060057" cy="1551910"/>
          </a:xfrm>
          <a:prstGeom prst="rect">
            <a:avLst/>
          </a:prstGeom>
        </p:spPr>
      </p:pic>
      <p:sp>
        <p:nvSpPr>
          <p:cNvPr id="28" name="CuadroTexto 27">
            <a:extLst>
              <a:ext uri="{FF2B5EF4-FFF2-40B4-BE49-F238E27FC236}">
                <a16:creationId xmlns:a16="http://schemas.microsoft.com/office/drawing/2014/main" id="{A20415D2-0BD2-46EF-1222-9D2A440BC711}"/>
              </a:ext>
            </a:extLst>
          </p:cNvPr>
          <p:cNvSpPr txBox="1"/>
          <p:nvPr/>
        </p:nvSpPr>
        <p:spPr>
          <a:xfrm>
            <a:off x="8748046" y="423312"/>
            <a:ext cx="3022854" cy="1384995"/>
          </a:xfrm>
          <a:prstGeom prst="rect">
            <a:avLst/>
          </a:prstGeom>
          <a:noFill/>
        </p:spPr>
        <p:txBody>
          <a:bodyPr wrap="square">
            <a:spAutoFit/>
          </a:bodyPr>
          <a:lstStyle/>
          <a:p>
            <a:r>
              <a:rPr lang="it-IT" dirty="0">
                <a:solidFill>
                  <a:schemeClr val="bg1"/>
                </a:solidFill>
                <a:latin typeface="Aptos" panose="020B0004020202020204" pitchFamily="34" charset="0"/>
              </a:rPr>
              <a:t>Cagliari, dal 9 al 14 settembre 2024, durante il ventiseiesimo Congresso internazionale sulla biologia dei sistemi sotterranei presentazione carte e poster sui sei anni di campagna </a:t>
            </a:r>
            <a:endParaRPr lang="es-419" dirty="0">
              <a:solidFill>
                <a:schemeClr val="bg1"/>
              </a:solidFill>
              <a:latin typeface="Aptos" panose="020B0004020202020204" pitchFamily="34" charset="0"/>
            </a:endParaRPr>
          </a:p>
        </p:txBody>
      </p:sp>
      <p:pic>
        <p:nvPicPr>
          <p:cNvPr id="3" name="Imagen 2">
            <a:extLst>
              <a:ext uri="{FF2B5EF4-FFF2-40B4-BE49-F238E27FC236}">
                <a16:creationId xmlns:a16="http://schemas.microsoft.com/office/drawing/2014/main" id="{AE7D45FE-1099-29A2-12C8-EB1E137E2D8A}"/>
              </a:ext>
            </a:extLst>
          </p:cNvPr>
          <p:cNvPicPr>
            <a:picLocks noChangeAspect="1"/>
          </p:cNvPicPr>
          <p:nvPr/>
        </p:nvPicPr>
        <p:blipFill>
          <a:blip r:embed="rId11"/>
          <a:stretch>
            <a:fillRect/>
          </a:stretch>
        </p:blipFill>
        <p:spPr>
          <a:xfrm>
            <a:off x="10297355" y="2876239"/>
            <a:ext cx="2060057" cy="2556049"/>
          </a:xfrm>
          <a:prstGeom prst="rect">
            <a:avLst/>
          </a:prstGeom>
        </p:spPr>
      </p:pic>
    </p:spTree>
    <p:extLst>
      <p:ext uri="{BB962C8B-B14F-4D97-AF65-F5344CB8AC3E}">
        <p14:creationId xmlns:p14="http://schemas.microsoft.com/office/powerpoint/2010/main" val="763250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4674D346-F1C3-F443-1F73-72584B507923}"/>
              </a:ext>
            </a:extLst>
          </p:cNvPr>
          <p:cNvGraphicFramePr/>
          <p:nvPr>
            <p:extLst>
              <p:ext uri="{D42A27DB-BD31-4B8C-83A1-F6EECF244321}">
                <p14:modId xmlns:p14="http://schemas.microsoft.com/office/powerpoint/2010/main" val="3319168036"/>
              </p:ext>
            </p:extLst>
          </p:nvPr>
        </p:nvGraphicFramePr>
        <p:xfrm>
          <a:off x="915487" y="3429000"/>
          <a:ext cx="9183329" cy="1930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98;p2">
            <a:extLst>
              <a:ext uri="{FF2B5EF4-FFF2-40B4-BE49-F238E27FC236}">
                <a16:creationId xmlns:a16="http://schemas.microsoft.com/office/drawing/2014/main" id="{410EA100-0725-30D7-BA79-7D55AB2926DA}"/>
              </a:ext>
            </a:extLst>
          </p:cNvPr>
          <p:cNvSpPr/>
          <p:nvPr/>
        </p:nvSpPr>
        <p:spPr>
          <a:xfrm>
            <a:off x="157315" y="801330"/>
            <a:ext cx="5751871" cy="1096295"/>
          </a:xfrm>
          <a:prstGeom prst="roundRect">
            <a:avLst>
              <a:gd name="adj" fmla="val 16667"/>
            </a:avLst>
          </a:prstGeom>
          <a:solidFill>
            <a:srgbClr val="C0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it-IT" sz="1600" i="1" dirty="0">
              <a:solidFill>
                <a:schemeClr val="bg1"/>
              </a:solidFill>
              <a:latin typeface="Calibri" panose="020F0502020204030204" pitchFamily="34" charset="0"/>
              <a:cs typeface="Calibri" panose="020F0502020204030204" pitchFamily="34" charset="0"/>
            </a:endParaRPr>
          </a:p>
          <a:p>
            <a:pPr algn="ctr"/>
            <a:r>
              <a:rPr lang="it-IT" sz="1600" i="1" dirty="0">
                <a:solidFill>
                  <a:schemeClr val="bg1"/>
                </a:solidFill>
                <a:latin typeface="Calibri" panose="020F0502020204030204" pitchFamily="34" charset="0"/>
                <a:cs typeface="Calibri" panose="020F0502020204030204" pitchFamily="34" charset="0"/>
              </a:rPr>
              <a:t>Novembre 2024 presentazione al raduno nazionale Inizio della campagna alleanze fra attori chiave pianificazione partecipate  </a:t>
            </a:r>
            <a:endParaRPr lang="it-IT" sz="1600"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lang="it-IT" sz="1800" b="0" i="0" u="none" strike="noStrike" cap="none" dirty="0">
              <a:solidFill>
                <a:schemeClr val="lt1"/>
              </a:solidFill>
              <a:latin typeface="Calibri"/>
              <a:ea typeface="Calibri"/>
              <a:cs typeface="Calibri"/>
              <a:sym typeface="Calibri"/>
            </a:endParaRPr>
          </a:p>
        </p:txBody>
      </p:sp>
      <p:sp>
        <p:nvSpPr>
          <p:cNvPr id="13" name="Slide Number Placeholder 3">
            <a:extLst>
              <a:ext uri="{FF2B5EF4-FFF2-40B4-BE49-F238E27FC236}">
                <a16:creationId xmlns:a16="http://schemas.microsoft.com/office/drawing/2014/main" id="{71D3A28D-596D-5921-4FC5-A4F715D7F1BA}"/>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16</a:t>
            </a:fld>
            <a:endParaRPr lang="it-IT" dirty="0"/>
          </a:p>
        </p:txBody>
      </p:sp>
      <p:sp>
        <p:nvSpPr>
          <p:cNvPr id="2" name="Arrow: Right 1">
            <a:extLst>
              <a:ext uri="{FF2B5EF4-FFF2-40B4-BE49-F238E27FC236}">
                <a16:creationId xmlns:a16="http://schemas.microsoft.com/office/drawing/2014/main" id="{A97DC9C9-B015-CADD-CE6D-6A2032539FBF}"/>
              </a:ext>
            </a:extLst>
          </p:cNvPr>
          <p:cNvSpPr/>
          <p:nvPr/>
        </p:nvSpPr>
        <p:spPr>
          <a:xfrm>
            <a:off x="1840383" y="147495"/>
            <a:ext cx="7695113" cy="66203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i="1" dirty="0">
              <a:solidFill>
                <a:schemeClr val="bg1"/>
              </a:solidFill>
              <a:latin typeface="Calibri" panose="020F0502020204030204" pitchFamily="34" charset="0"/>
              <a:cs typeface="Calibri" panose="020F0502020204030204" pitchFamily="34" charset="0"/>
              <a:sym typeface="Arial"/>
            </a:endParaRPr>
          </a:p>
          <a:p>
            <a:pPr algn="ctr"/>
            <a:r>
              <a:rPr lang="it-IT" sz="1400" dirty="0">
                <a:solidFill>
                  <a:schemeClr val="bg1"/>
                </a:solidFill>
                <a:latin typeface="Aptos" panose="020B0004020202020204" pitchFamily="34" charset="0"/>
                <a:cs typeface="Calibri" panose="020F0502020204030204" pitchFamily="34" charset="0"/>
                <a:sym typeface="Arial"/>
              </a:rPr>
              <a:t>CAMPAGNA ANIMALE DI GROTTA DELL'ANNO 2025 TIME LINE </a:t>
            </a:r>
            <a:endParaRPr lang="it-IT" sz="1400" dirty="0">
              <a:solidFill>
                <a:schemeClr val="bg1"/>
              </a:solidFill>
              <a:latin typeface="Aptos" panose="020B0004020202020204" pitchFamily="34" charset="0"/>
              <a:cs typeface="Calibri" panose="020F0502020204030204" pitchFamily="34" charset="0"/>
            </a:endParaRPr>
          </a:p>
          <a:p>
            <a:pPr algn="ctr"/>
            <a:endParaRPr lang="en-BE" dirty="0"/>
          </a:p>
        </p:txBody>
      </p:sp>
      <p:sp>
        <p:nvSpPr>
          <p:cNvPr id="3" name="Google Shape;98;p2">
            <a:extLst>
              <a:ext uri="{FF2B5EF4-FFF2-40B4-BE49-F238E27FC236}">
                <a16:creationId xmlns:a16="http://schemas.microsoft.com/office/drawing/2014/main" id="{7EEF0408-0291-E61F-E722-0BEC672E855B}"/>
              </a:ext>
            </a:extLst>
          </p:cNvPr>
          <p:cNvSpPr/>
          <p:nvPr/>
        </p:nvSpPr>
        <p:spPr>
          <a:xfrm>
            <a:off x="4964368" y="2154678"/>
            <a:ext cx="2379407" cy="1045622"/>
          </a:xfrm>
          <a:prstGeom prst="roundRect">
            <a:avLst>
              <a:gd name="adj" fmla="val 16667"/>
            </a:avLst>
          </a:prstGeom>
          <a:solidFill>
            <a:schemeClr val="accent1">
              <a:lumMod val="75000"/>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algn="ctr"/>
            <a:endParaRPr lang="it-IT" sz="1600" i="1" dirty="0">
              <a:solidFill>
                <a:schemeClr val="bg1"/>
              </a:solidFill>
              <a:latin typeface="Calibri" panose="020F0502020204030204" pitchFamily="34" charset="0"/>
              <a:cs typeface="Calibri" panose="020F0502020204030204" pitchFamily="34" charset="0"/>
            </a:endParaRPr>
          </a:p>
          <a:p>
            <a:pPr algn="ctr"/>
            <a:r>
              <a:rPr lang="it-IT" sz="1600" i="1" dirty="0">
                <a:solidFill>
                  <a:schemeClr val="bg1"/>
                </a:solidFill>
                <a:latin typeface="Calibri" panose="020F0502020204030204" pitchFamily="34" charset="0"/>
                <a:cs typeface="Calibri" panose="020F0502020204030204" pitchFamily="34" charset="0"/>
              </a:rPr>
              <a:t>22 maggio 2025 Giornata Mondiale della Biodiversità</a:t>
            </a:r>
          </a:p>
          <a:p>
            <a:pPr algn="ctr"/>
            <a:endParaRPr lang="it-IT" sz="1600" dirty="0">
              <a:solidFill>
                <a:schemeClr val="bg1"/>
              </a:solidFill>
              <a:latin typeface="Calibri" panose="020F0502020204030204" pitchFamily="34" charset="0"/>
              <a:cs typeface="Calibri" panose="020F0502020204030204" pitchFamily="34" charset="0"/>
            </a:endParaRPr>
          </a:p>
          <a:p>
            <a:pPr marL="0" marR="0" lvl="0" indent="0" algn="ctr" rtl="0">
              <a:spcBef>
                <a:spcPts val="0"/>
              </a:spcBef>
              <a:spcAft>
                <a:spcPts val="0"/>
              </a:spcAft>
              <a:buNone/>
            </a:pPr>
            <a:endParaRPr lang="it-IT" sz="18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2087DD4-A219-D9CD-712E-F29FD856ABA4}"/>
              </a:ext>
            </a:extLst>
          </p:cNvPr>
          <p:cNvSpPr txBox="1"/>
          <p:nvPr/>
        </p:nvSpPr>
        <p:spPr>
          <a:xfrm>
            <a:off x="6504061" y="801330"/>
            <a:ext cx="4782457" cy="646331"/>
          </a:xfrm>
          <a:prstGeom prst="rect">
            <a:avLst/>
          </a:prstGeom>
          <a:solidFill>
            <a:srgbClr val="00B050"/>
          </a:solidFill>
          <a:ln cap="rnd">
            <a:solidFill>
              <a:srgbClr val="FF0000"/>
            </a:solidFill>
          </a:ln>
        </p:spPr>
        <p:txBody>
          <a:bodyPr wrap="square">
            <a:spAutoFit/>
          </a:bodyPr>
          <a:lstStyle/>
          <a:p>
            <a:pPr algn="ctr"/>
            <a:r>
              <a:rPr lang="it-IT" sz="1800" b="1" dirty="0">
                <a:solidFill>
                  <a:schemeClr val="accent1">
                    <a:lumMod val="40000"/>
                    <a:lumOff val="60000"/>
                  </a:schemeClr>
                </a:solidFill>
                <a:latin typeface="Aptos" panose="020B0004020202020204" pitchFamily="34" charset="0"/>
                <a:ea typeface="Calibri" panose="020F0502020204030204" pitchFamily="34" charset="0"/>
                <a:cs typeface="Calibri" panose="020F0502020204030204" pitchFamily="34" charset="0"/>
              </a:rPr>
              <a:t>Luglio 2025 Celebrazione  animale  internazionale  2025 congresso UIS Brasile</a:t>
            </a:r>
          </a:p>
        </p:txBody>
      </p:sp>
      <p:pic>
        <p:nvPicPr>
          <p:cNvPr id="11" name="Picture 10">
            <a:extLst>
              <a:ext uri="{FF2B5EF4-FFF2-40B4-BE49-F238E27FC236}">
                <a16:creationId xmlns:a16="http://schemas.microsoft.com/office/drawing/2014/main" id="{E17339A1-51E9-BA90-ADA2-05D561C46710}"/>
              </a:ext>
            </a:extLst>
          </p:cNvPr>
          <p:cNvPicPr>
            <a:picLocks noChangeAspect="1"/>
          </p:cNvPicPr>
          <p:nvPr/>
        </p:nvPicPr>
        <p:blipFill>
          <a:blip r:embed="rId8"/>
          <a:stretch>
            <a:fillRect/>
          </a:stretch>
        </p:blipFill>
        <p:spPr>
          <a:xfrm>
            <a:off x="7925566" y="1723925"/>
            <a:ext cx="1476375" cy="1476375"/>
          </a:xfrm>
          <a:prstGeom prst="rect">
            <a:avLst/>
          </a:prstGeom>
        </p:spPr>
      </p:pic>
      <p:pic>
        <p:nvPicPr>
          <p:cNvPr id="6" name="Imagen 5">
            <a:extLst>
              <a:ext uri="{FF2B5EF4-FFF2-40B4-BE49-F238E27FC236}">
                <a16:creationId xmlns:a16="http://schemas.microsoft.com/office/drawing/2014/main" id="{6E97AC7D-78DF-5752-E5A4-BF6B19FF6F4F}"/>
              </a:ext>
            </a:extLst>
          </p:cNvPr>
          <p:cNvPicPr>
            <a:picLocks noChangeAspect="1"/>
          </p:cNvPicPr>
          <p:nvPr/>
        </p:nvPicPr>
        <p:blipFill>
          <a:blip r:embed="rId9"/>
          <a:stretch>
            <a:fillRect/>
          </a:stretch>
        </p:blipFill>
        <p:spPr>
          <a:xfrm>
            <a:off x="304800" y="1980994"/>
            <a:ext cx="1349191" cy="1045623"/>
          </a:xfrm>
          <a:prstGeom prst="rect">
            <a:avLst/>
          </a:prstGeom>
        </p:spPr>
      </p:pic>
      <p:pic>
        <p:nvPicPr>
          <p:cNvPr id="8" name="Imagen 7">
            <a:extLst>
              <a:ext uri="{FF2B5EF4-FFF2-40B4-BE49-F238E27FC236}">
                <a16:creationId xmlns:a16="http://schemas.microsoft.com/office/drawing/2014/main" id="{39DC2225-C075-D62C-B6A6-6EF80A321A7F}"/>
              </a:ext>
            </a:extLst>
          </p:cNvPr>
          <p:cNvPicPr>
            <a:picLocks noChangeAspect="1"/>
          </p:cNvPicPr>
          <p:nvPr/>
        </p:nvPicPr>
        <p:blipFill>
          <a:blip r:embed="rId10"/>
          <a:stretch>
            <a:fillRect/>
          </a:stretch>
        </p:blipFill>
        <p:spPr>
          <a:xfrm>
            <a:off x="4809743" y="5744922"/>
            <a:ext cx="1344327" cy="528916"/>
          </a:xfrm>
          <a:prstGeom prst="rect">
            <a:avLst/>
          </a:prstGeom>
        </p:spPr>
      </p:pic>
      <p:pic>
        <p:nvPicPr>
          <p:cNvPr id="12" name="Imagen 11">
            <a:extLst>
              <a:ext uri="{FF2B5EF4-FFF2-40B4-BE49-F238E27FC236}">
                <a16:creationId xmlns:a16="http://schemas.microsoft.com/office/drawing/2014/main" id="{601BB3CA-F911-3BE4-2FC0-4D45420E5274}"/>
              </a:ext>
            </a:extLst>
          </p:cNvPr>
          <p:cNvPicPr>
            <a:picLocks noChangeAspect="1"/>
          </p:cNvPicPr>
          <p:nvPr/>
        </p:nvPicPr>
        <p:blipFill>
          <a:blip r:embed="rId11"/>
          <a:stretch>
            <a:fillRect/>
          </a:stretch>
        </p:blipFill>
        <p:spPr>
          <a:xfrm>
            <a:off x="10748190" y="3730242"/>
            <a:ext cx="705681" cy="1040807"/>
          </a:xfrm>
          <a:prstGeom prst="rect">
            <a:avLst/>
          </a:prstGeom>
        </p:spPr>
      </p:pic>
      <p:sp>
        <p:nvSpPr>
          <p:cNvPr id="15" name="Google Shape;294;p18">
            <a:extLst>
              <a:ext uri="{FF2B5EF4-FFF2-40B4-BE49-F238E27FC236}">
                <a16:creationId xmlns:a16="http://schemas.microsoft.com/office/drawing/2014/main" id="{A95BCFB2-4E88-D5A8-B1B5-703D47079CD7}"/>
              </a:ext>
            </a:extLst>
          </p:cNvPr>
          <p:cNvSpPr txBox="1">
            <a:spLocks/>
          </p:cNvSpPr>
          <p:nvPr/>
        </p:nvSpPr>
        <p:spPr>
          <a:xfrm>
            <a:off x="10404156" y="2296118"/>
            <a:ext cx="1361685" cy="1930438"/>
          </a:xfrm>
          <a:prstGeom prst="rect">
            <a:avLst/>
          </a:prstGeom>
          <a:noFill/>
          <a:ln w="38100">
            <a:solidFill>
              <a:srgbClr val="FFFF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it-IT" sz="2400" dirty="0">
                <a:solidFill>
                  <a:schemeClr val="bg1"/>
                </a:solidFill>
              </a:rPr>
              <a:t>Animale di Grotta 2026 </a:t>
            </a:r>
          </a:p>
        </p:txBody>
      </p:sp>
      <p:pic>
        <p:nvPicPr>
          <p:cNvPr id="20" name="Gráfico 19" descr="Calendario contorno">
            <a:extLst>
              <a:ext uri="{FF2B5EF4-FFF2-40B4-BE49-F238E27FC236}">
                <a16:creationId xmlns:a16="http://schemas.microsoft.com/office/drawing/2014/main" id="{C42DEC6A-6F80-79A2-88E2-2C56B291A0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995" y="-58253"/>
            <a:ext cx="914400" cy="914400"/>
          </a:xfrm>
          <a:prstGeom prst="rect">
            <a:avLst/>
          </a:prstGeom>
        </p:spPr>
      </p:pic>
    </p:spTree>
    <p:extLst>
      <p:ext uri="{BB962C8B-B14F-4D97-AF65-F5344CB8AC3E}">
        <p14:creationId xmlns:p14="http://schemas.microsoft.com/office/powerpoint/2010/main" val="2673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a:extLst>
            <a:ext uri="{FF2B5EF4-FFF2-40B4-BE49-F238E27FC236}">
              <a16:creationId xmlns:a16="http://schemas.microsoft.com/office/drawing/2014/main" id="{E08EAEE3-4FE1-A668-821E-1604EF5B80B2}"/>
            </a:ext>
          </a:extLst>
        </p:cNvPr>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A4AEDDD-4828-92BC-FD49-D29090BEC079}"/>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it-IT" smtClean="0"/>
              <a:pPr marL="0" lvl="0" indent="0" algn="r" rtl="0">
                <a:spcBef>
                  <a:spcPts val="0"/>
                </a:spcBef>
                <a:spcAft>
                  <a:spcPts val="0"/>
                </a:spcAft>
                <a:buNone/>
              </a:pPr>
              <a:t>17</a:t>
            </a:fld>
            <a:endParaRPr lang="it-IT" dirty="0"/>
          </a:p>
        </p:txBody>
      </p:sp>
      <p:sp>
        <p:nvSpPr>
          <p:cNvPr id="2" name="Arrow: Right 1">
            <a:extLst>
              <a:ext uri="{FF2B5EF4-FFF2-40B4-BE49-F238E27FC236}">
                <a16:creationId xmlns:a16="http://schemas.microsoft.com/office/drawing/2014/main" id="{250EA0FF-F2E3-CE60-FCAB-BB363F672284}"/>
              </a:ext>
            </a:extLst>
          </p:cNvPr>
          <p:cNvSpPr/>
          <p:nvPr/>
        </p:nvSpPr>
        <p:spPr>
          <a:xfrm>
            <a:off x="1840383" y="147495"/>
            <a:ext cx="7695113" cy="66203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i="1" dirty="0">
              <a:solidFill>
                <a:schemeClr val="bg1"/>
              </a:solidFill>
              <a:latin typeface="Calibri" panose="020F0502020204030204" pitchFamily="34" charset="0"/>
              <a:cs typeface="Calibri" panose="020F0502020204030204" pitchFamily="34" charset="0"/>
              <a:sym typeface="Arial"/>
            </a:endParaRPr>
          </a:p>
          <a:p>
            <a:pPr algn="ctr"/>
            <a:r>
              <a:rPr lang="it-IT" sz="1400" dirty="0">
                <a:solidFill>
                  <a:schemeClr val="bg1"/>
                </a:solidFill>
                <a:latin typeface="Aptos" panose="020B0004020202020204" pitchFamily="34" charset="0"/>
                <a:cs typeface="Calibri" panose="020F0502020204030204" pitchFamily="34" charset="0"/>
                <a:sym typeface="Arial"/>
              </a:rPr>
              <a:t>CAMPAGNA ANIMALE DI GROTTA DELL'ANNO 2025 AZIONI IN CORSO</a:t>
            </a:r>
            <a:endParaRPr lang="it-IT" sz="1400" dirty="0">
              <a:solidFill>
                <a:schemeClr val="bg1"/>
              </a:solidFill>
              <a:latin typeface="Aptos" panose="020B0004020202020204" pitchFamily="34" charset="0"/>
              <a:cs typeface="Calibri" panose="020F0502020204030204" pitchFamily="34" charset="0"/>
            </a:endParaRPr>
          </a:p>
          <a:p>
            <a:pPr algn="ctr"/>
            <a:endParaRPr lang="en-BE" dirty="0"/>
          </a:p>
        </p:txBody>
      </p:sp>
      <p:pic>
        <p:nvPicPr>
          <p:cNvPr id="20" name="Gráfico 19" descr="Calendario contorno">
            <a:extLst>
              <a:ext uri="{FF2B5EF4-FFF2-40B4-BE49-F238E27FC236}">
                <a16:creationId xmlns:a16="http://schemas.microsoft.com/office/drawing/2014/main" id="{2D16032C-BCF6-D442-206A-F9F6E1A0B2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95" y="-58253"/>
            <a:ext cx="914400" cy="914400"/>
          </a:xfrm>
          <a:prstGeom prst="rect">
            <a:avLst/>
          </a:prstGeom>
        </p:spPr>
      </p:pic>
      <p:sp>
        <p:nvSpPr>
          <p:cNvPr id="4" name="CuadroTexto 3">
            <a:extLst>
              <a:ext uri="{FF2B5EF4-FFF2-40B4-BE49-F238E27FC236}">
                <a16:creationId xmlns:a16="http://schemas.microsoft.com/office/drawing/2014/main" id="{F5525F00-800F-A001-ACE5-5D15EB5D80D5}"/>
              </a:ext>
            </a:extLst>
          </p:cNvPr>
          <p:cNvSpPr txBox="1"/>
          <p:nvPr/>
        </p:nvSpPr>
        <p:spPr>
          <a:xfrm>
            <a:off x="3297698" y="944311"/>
            <a:ext cx="6237798" cy="307777"/>
          </a:xfrm>
          <a:prstGeom prst="rect">
            <a:avLst/>
          </a:prstGeom>
          <a:noFill/>
        </p:spPr>
        <p:txBody>
          <a:bodyPr wrap="square">
            <a:spAutoFit/>
          </a:bodyPr>
          <a:lstStyle/>
          <a:p>
            <a:r>
              <a:rPr lang="es-419" dirty="0">
                <a:solidFill>
                  <a:schemeClr val="bg1"/>
                </a:solidFill>
              </a:rPr>
              <a:t>https://www.inaturalist.org/projects/triphosa-dubitata-nel-lazio?tab=about</a:t>
            </a:r>
          </a:p>
        </p:txBody>
      </p:sp>
      <p:pic>
        <p:nvPicPr>
          <p:cNvPr id="14" name="Imagen 13">
            <a:extLst>
              <a:ext uri="{FF2B5EF4-FFF2-40B4-BE49-F238E27FC236}">
                <a16:creationId xmlns:a16="http://schemas.microsoft.com/office/drawing/2014/main" id="{BB694594-D4F3-6008-B8A3-D34E04A5E95D}"/>
              </a:ext>
            </a:extLst>
          </p:cNvPr>
          <p:cNvPicPr>
            <a:picLocks noChangeAspect="1"/>
          </p:cNvPicPr>
          <p:nvPr/>
        </p:nvPicPr>
        <p:blipFill>
          <a:blip r:embed="rId5"/>
          <a:srcRect b="21523"/>
          <a:stretch/>
        </p:blipFill>
        <p:spPr>
          <a:xfrm>
            <a:off x="7449087" y="1232636"/>
            <a:ext cx="1844363" cy="1199668"/>
          </a:xfrm>
          <a:prstGeom prst="rect">
            <a:avLst/>
          </a:prstGeom>
        </p:spPr>
      </p:pic>
      <p:pic>
        <p:nvPicPr>
          <p:cNvPr id="16" name="Imagen 15">
            <a:extLst>
              <a:ext uri="{FF2B5EF4-FFF2-40B4-BE49-F238E27FC236}">
                <a16:creationId xmlns:a16="http://schemas.microsoft.com/office/drawing/2014/main" id="{F22AC34C-D889-8CFE-185F-327924AB9B79}"/>
              </a:ext>
            </a:extLst>
          </p:cNvPr>
          <p:cNvPicPr>
            <a:picLocks noChangeAspect="1"/>
          </p:cNvPicPr>
          <p:nvPr/>
        </p:nvPicPr>
        <p:blipFill>
          <a:blip r:embed="rId6"/>
          <a:stretch>
            <a:fillRect/>
          </a:stretch>
        </p:blipFill>
        <p:spPr>
          <a:xfrm>
            <a:off x="5734488" y="2416754"/>
            <a:ext cx="2430942" cy="4373846"/>
          </a:xfrm>
          <a:prstGeom prst="rect">
            <a:avLst/>
          </a:prstGeom>
        </p:spPr>
      </p:pic>
      <p:pic>
        <p:nvPicPr>
          <p:cNvPr id="17" name="Imagen 16">
            <a:extLst>
              <a:ext uri="{FF2B5EF4-FFF2-40B4-BE49-F238E27FC236}">
                <a16:creationId xmlns:a16="http://schemas.microsoft.com/office/drawing/2014/main" id="{99174917-596E-62DB-2E74-9F920CB392F4}"/>
              </a:ext>
            </a:extLst>
          </p:cNvPr>
          <p:cNvPicPr>
            <a:picLocks noChangeAspect="1"/>
          </p:cNvPicPr>
          <p:nvPr/>
        </p:nvPicPr>
        <p:blipFill>
          <a:blip r:embed="rId7"/>
          <a:stretch>
            <a:fillRect/>
          </a:stretch>
        </p:blipFill>
        <p:spPr>
          <a:xfrm>
            <a:off x="8354032" y="3183213"/>
            <a:ext cx="2430942" cy="3527292"/>
          </a:xfrm>
          <a:prstGeom prst="rect">
            <a:avLst/>
          </a:prstGeom>
        </p:spPr>
      </p:pic>
      <p:pic>
        <p:nvPicPr>
          <p:cNvPr id="19" name="Imagen 18">
            <a:extLst>
              <a:ext uri="{FF2B5EF4-FFF2-40B4-BE49-F238E27FC236}">
                <a16:creationId xmlns:a16="http://schemas.microsoft.com/office/drawing/2014/main" id="{88701CAC-0FF2-C0A0-5381-94C9502672F8}"/>
              </a:ext>
            </a:extLst>
          </p:cNvPr>
          <p:cNvPicPr>
            <a:picLocks noChangeAspect="1"/>
          </p:cNvPicPr>
          <p:nvPr/>
        </p:nvPicPr>
        <p:blipFill>
          <a:blip r:embed="rId8"/>
          <a:stretch>
            <a:fillRect/>
          </a:stretch>
        </p:blipFill>
        <p:spPr>
          <a:xfrm>
            <a:off x="2936401" y="1693458"/>
            <a:ext cx="2636618" cy="4373846"/>
          </a:xfrm>
          <a:prstGeom prst="rect">
            <a:avLst/>
          </a:prstGeom>
        </p:spPr>
      </p:pic>
      <p:pic>
        <p:nvPicPr>
          <p:cNvPr id="22" name="Imagen 21" descr="Texto&#10;&#10;El contenido generado por IA puede ser incorrecto.">
            <a:extLst>
              <a:ext uri="{FF2B5EF4-FFF2-40B4-BE49-F238E27FC236}">
                <a16:creationId xmlns:a16="http://schemas.microsoft.com/office/drawing/2014/main" id="{5A25407E-CBA4-3AC9-A681-3E29EDE30E1E}"/>
              </a:ext>
            </a:extLst>
          </p:cNvPr>
          <p:cNvPicPr>
            <a:picLocks noChangeAspect="1"/>
          </p:cNvPicPr>
          <p:nvPr/>
        </p:nvPicPr>
        <p:blipFill>
          <a:blip r:embed="rId9"/>
          <a:stretch>
            <a:fillRect/>
          </a:stretch>
        </p:blipFill>
        <p:spPr>
          <a:xfrm>
            <a:off x="267533" y="971026"/>
            <a:ext cx="2636618" cy="4550690"/>
          </a:xfrm>
          <a:prstGeom prst="rect">
            <a:avLst/>
          </a:prstGeom>
        </p:spPr>
      </p:pic>
      <p:pic>
        <p:nvPicPr>
          <p:cNvPr id="24" name="Imagen 23">
            <a:extLst>
              <a:ext uri="{FF2B5EF4-FFF2-40B4-BE49-F238E27FC236}">
                <a16:creationId xmlns:a16="http://schemas.microsoft.com/office/drawing/2014/main" id="{E817A362-3554-395E-D94C-FB70C1425CEE}"/>
              </a:ext>
            </a:extLst>
          </p:cNvPr>
          <p:cNvPicPr>
            <a:picLocks noChangeAspect="1"/>
          </p:cNvPicPr>
          <p:nvPr/>
        </p:nvPicPr>
        <p:blipFill>
          <a:blip r:embed="rId10"/>
          <a:stretch>
            <a:fillRect/>
          </a:stretch>
        </p:blipFill>
        <p:spPr>
          <a:xfrm>
            <a:off x="9942011" y="571986"/>
            <a:ext cx="1685925" cy="1685925"/>
          </a:xfrm>
          <a:prstGeom prst="rect">
            <a:avLst/>
          </a:prstGeom>
        </p:spPr>
      </p:pic>
    </p:spTree>
    <p:extLst>
      <p:ext uri="{BB962C8B-B14F-4D97-AF65-F5344CB8AC3E}">
        <p14:creationId xmlns:p14="http://schemas.microsoft.com/office/powerpoint/2010/main" val="165327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4">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096001" y="3209925"/>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A41917-E7FE-E576-5075-451D73CB9564}"/>
              </a:ext>
            </a:extLst>
          </p:cNvPr>
          <p:cNvSpPr>
            <a:spLocks noGrp="1"/>
          </p:cNvSpPr>
          <p:nvPr>
            <p:ph type="ctrTitle"/>
          </p:nvPr>
        </p:nvSpPr>
        <p:spPr>
          <a:xfrm>
            <a:off x="4465891" y="1876804"/>
            <a:ext cx="3667125" cy="2387600"/>
          </a:xfrm>
        </p:spPr>
        <p:txBody>
          <a:bodyPr>
            <a:normAutofit fontScale="90000"/>
          </a:bodyPr>
          <a:lstStyle/>
          <a:p>
            <a:pPr algn="l"/>
            <a:r>
              <a:rPr lang="en-US" sz="2700" dirty="0">
                <a:solidFill>
                  <a:schemeClr val="bg1"/>
                </a:solidFill>
              </a:rPr>
              <a:t>GRAZIE PER L’ATTENZIONE</a:t>
            </a:r>
            <a:br>
              <a:rPr lang="en-US" sz="2700" dirty="0">
                <a:solidFill>
                  <a:schemeClr val="bg1"/>
                </a:solidFill>
              </a:rPr>
            </a:br>
            <a:r>
              <a:rPr lang="en-US" sz="2700" dirty="0">
                <a:solidFill>
                  <a:schemeClr val="bg1"/>
                </a:solidFill>
              </a:rPr>
              <a:t> </a:t>
            </a:r>
            <a:br>
              <a:rPr lang="en-US" sz="2700" dirty="0">
                <a:solidFill>
                  <a:schemeClr val="bg1"/>
                </a:solidFill>
              </a:rPr>
            </a:br>
            <a:r>
              <a:rPr lang="en-US" sz="2700" dirty="0" err="1">
                <a:solidFill>
                  <a:schemeClr val="bg1"/>
                </a:solidFill>
              </a:rPr>
              <a:t>Costruiamo</a:t>
            </a:r>
            <a:r>
              <a:rPr lang="en-US" sz="2700" dirty="0">
                <a:solidFill>
                  <a:schemeClr val="bg1"/>
                </a:solidFill>
              </a:rPr>
              <a:t> </a:t>
            </a:r>
            <a:r>
              <a:rPr lang="en-US" sz="2700" dirty="0" err="1">
                <a:solidFill>
                  <a:schemeClr val="bg1"/>
                </a:solidFill>
              </a:rPr>
              <a:t>insieme</a:t>
            </a:r>
            <a:r>
              <a:rPr lang="en-US" sz="2700" dirty="0">
                <a:solidFill>
                  <a:schemeClr val="bg1"/>
                </a:solidFill>
              </a:rPr>
              <a:t> la campagna </a:t>
            </a:r>
            <a:r>
              <a:rPr lang="en-US" sz="2700" dirty="0" err="1">
                <a:solidFill>
                  <a:schemeClr val="bg1"/>
                </a:solidFill>
              </a:rPr>
              <a:t>Animale</a:t>
            </a:r>
            <a:r>
              <a:rPr lang="en-US" sz="2700" dirty="0">
                <a:solidFill>
                  <a:schemeClr val="bg1"/>
                </a:solidFill>
              </a:rPr>
              <a:t> di </a:t>
            </a:r>
            <a:r>
              <a:rPr lang="en-US" sz="2700" dirty="0" err="1">
                <a:solidFill>
                  <a:schemeClr val="bg1"/>
                </a:solidFill>
              </a:rPr>
              <a:t>Grotta</a:t>
            </a:r>
            <a:r>
              <a:rPr lang="en-US" sz="2700" dirty="0">
                <a:solidFill>
                  <a:schemeClr val="bg1"/>
                </a:solidFill>
              </a:rPr>
              <a:t> 2025:</a:t>
            </a:r>
            <a:br>
              <a:rPr lang="en-US" sz="2700">
                <a:solidFill>
                  <a:schemeClr val="bg1"/>
                </a:solidFill>
              </a:rPr>
            </a:br>
            <a:r>
              <a:rPr lang="it-IT" sz="2700" i="1">
                <a:solidFill>
                  <a:schemeClr val="bg1"/>
                </a:solidFill>
              </a:rPr>
              <a:t>Le </a:t>
            </a:r>
            <a:r>
              <a:rPr lang="it-IT" sz="2700" i="1" dirty="0">
                <a:solidFill>
                  <a:schemeClr val="bg1"/>
                </a:solidFill>
              </a:rPr>
              <a:t>grotte rifugi nascosti che custodiscono la vita. Proteggile, proteggi la biodiversità.</a:t>
            </a:r>
            <a:endParaRPr lang="x-none" sz="2700" i="1" dirty="0">
              <a:solidFill>
                <a:schemeClr val="bg1"/>
              </a:solidFill>
            </a:endParaRPr>
          </a:p>
        </p:txBody>
      </p:sp>
      <p:sp>
        <p:nvSpPr>
          <p:cNvPr id="3" name="Subtitle 2">
            <a:extLst>
              <a:ext uri="{FF2B5EF4-FFF2-40B4-BE49-F238E27FC236}">
                <a16:creationId xmlns:a16="http://schemas.microsoft.com/office/drawing/2014/main" id="{5B67D489-31D9-2D60-3972-41DF4EED5C14}"/>
              </a:ext>
            </a:extLst>
          </p:cNvPr>
          <p:cNvSpPr>
            <a:spLocks noGrp="1"/>
          </p:cNvSpPr>
          <p:nvPr>
            <p:ph type="subTitle" idx="1"/>
          </p:nvPr>
        </p:nvSpPr>
        <p:spPr>
          <a:xfrm>
            <a:off x="7440178" y="4920780"/>
            <a:ext cx="4155470" cy="1169899"/>
          </a:xfrm>
        </p:spPr>
        <p:txBody>
          <a:bodyPr>
            <a:normAutofit/>
          </a:bodyPr>
          <a:lstStyle/>
          <a:p>
            <a:pPr algn="l"/>
            <a:r>
              <a:rPr lang="en-US" sz="2000" dirty="0">
                <a:solidFill>
                  <a:schemeClr val="bg1"/>
                </a:solidFill>
              </a:rPr>
              <a:t>Info: </a:t>
            </a:r>
            <a:r>
              <a:rPr lang="en-US" sz="2000" dirty="0">
                <a:solidFill>
                  <a:schemeClr val="bg1"/>
                </a:solidFill>
                <a:hlinkClick r:id="rId2"/>
              </a:rPr>
              <a:t>animalidigrotta@socissi.it</a:t>
            </a:r>
            <a:endParaRPr lang="en-US" sz="2000" dirty="0">
              <a:solidFill>
                <a:schemeClr val="bg1"/>
              </a:solidFill>
            </a:endParaRPr>
          </a:p>
          <a:p>
            <a:pPr algn="l"/>
            <a:r>
              <a:rPr lang="en-US" sz="2000" dirty="0">
                <a:solidFill>
                  <a:schemeClr val="bg1"/>
                </a:solidFill>
              </a:rPr>
              <a:t>FONTI: https://animalidigrotta.speleo.it/</a:t>
            </a:r>
            <a:endParaRPr lang="x-none" sz="2000" dirty="0">
              <a:solidFill>
                <a:schemeClr val="bg1"/>
              </a:solidFill>
            </a:endParaRPr>
          </a:p>
        </p:txBody>
      </p:sp>
      <p:sp>
        <p:nvSpPr>
          <p:cNvPr id="4" name="Slide Number Placeholder 3">
            <a:extLst>
              <a:ext uri="{FF2B5EF4-FFF2-40B4-BE49-F238E27FC236}">
                <a16:creationId xmlns:a16="http://schemas.microsoft.com/office/drawing/2014/main" id="{6D2D3C5D-9E36-E4A4-C8C1-18E3966A4CF9}"/>
              </a:ext>
            </a:extLst>
          </p:cNvPr>
          <p:cNvSpPr>
            <a:spLocks noGrp="1"/>
          </p:cNvSpPr>
          <p:nvPr>
            <p:ph type="sldNum" idx="12"/>
          </p:nvPr>
        </p:nvSpPr>
        <p:spPr>
          <a:xfrm>
            <a:off x="10277476" y="6356350"/>
            <a:ext cx="1076324" cy="365125"/>
          </a:xfrm>
        </p:spPr>
        <p:txBody>
          <a:bodyPr>
            <a:normAutofit/>
          </a:bodyPr>
          <a:lstStyle/>
          <a:p>
            <a:pPr marL="0" lvl="0" indent="0" rtl="0">
              <a:spcBef>
                <a:spcPts val="0"/>
              </a:spcBef>
              <a:spcAft>
                <a:spcPts val="600"/>
              </a:spcAft>
              <a:buNone/>
            </a:pPr>
            <a:fld id="{00000000-1234-1234-1234-123412341234}" type="slidenum">
              <a:rPr lang="it-IT">
                <a:solidFill>
                  <a:schemeClr val="bg1">
                    <a:lumMod val="50000"/>
                  </a:schemeClr>
                </a:solidFill>
              </a:rPr>
              <a:pPr marL="0" lvl="0" indent="0" rtl="0">
                <a:spcBef>
                  <a:spcPts val="0"/>
                </a:spcBef>
                <a:spcAft>
                  <a:spcPts val="600"/>
                </a:spcAft>
                <a:buNone/>
              </a:pPr>
              <a:t>18</a:t>
            </a:fld>
            <a:endParaRPr lang="it-IT">
              <a:solidFill>
                <a:schemeClr val="bg1">
                  <a:lumMod val="50000"/>
                </a:schemeClr>
              </a:solidFill>
            </a:endParaRPr>
          </a:p>
        </p:txBody>
      </p:sp>
      <p:pic>
        <p:nvPicPr>
          <p:cNvPr id="7" name="Picture 6">
            <a:extLst>
              <a:ext uri="{FF2B5EF4-FFF2-40B4-BE49-F238E27FC236}">
                <a16:creationId xmlns:a16="http://schemas.microsoft.com/office/drawing/2014/main" id="{D4FE844F-8BFD-113D-91B1-EF6046F579F7}"/>
              </a:ext>
            </a:extLst>
          </p:cNvPr>
          <p:cNvPicPr>
            <a:picLocks noChangeAspect="1"/>
          </p:cNvPicPr>
          <p:nvPr/>
        </p:nvPicPr>
        <p:blipFill>
          <a:blip r:embed="rId3"/>
          <a:stretch>
            <a:fillRect/>
          </a:stretch>
        </p:blipFill>
        <p:spPr>
          <a:xfrm>
            <a:off x="10422609" y="3476544"/>
            <a:ext cx="1329043" cy="1329043"/>
          </a:xfrm>
          <a:prstGeom prst="rect">
            <a:avLst/>
          </a:prstGeom>
        </p:spPr>
      </p:pic>
      <p:sp>
        <p:nvSpPr>
          <p:cNvPr id="9" name="Google Shape;294;p18">
            <a:extLst>
              <a:ext uri="{FF2B5EF4-FFF2-40B4-BE49-F238E27FC236}">
                <a16:creationId xmlns:a16="http://schemas.microsoft.com/office/drawing/2014/main" id="{7E0EB769-AA00-1508-8017-F4C7ACDAC856}"/>
              </a:ext>
            </a:extLst>
          </p:cNvPr>
          <p:cNvSpPr txBox="1">
            <a:spLocks/>
          </p:cNvSpPr>
          <p:nvPr/>
        </p:nvSpPr>
        <p:spPr>
          <a:xfrm>
            <a:off x="8895473" y="507620"/>
            <a:ext cx="2700175" cy="2387599"/>
          </a:xfrm>
          <a:prstGeom prst="rect">
            <a:avLst/>
          </a:prstGeom>
          <a:noFill/>
          <a:ln w="38100">
            <a:solidFill>
              <a:srgbClr val="FFFF00"/>
            </a:solidFill>
          </a:ln>
        </p:spPr>
        <p:txBody>
          <a:bodyPr spcFirstLastPara="1" wrap="square" lIns="91425" tIns="45700" rIns="91425" bIns="45700" anchor="ctr" anchorCtr="0">
            <a:normAutofit fontScale="40000" lnSpcReduction="20000"/>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it-IT" b="1" dirty="0">
                <a:solidFill>
                  <a:schemeClr val="bg1"/>
                </a:solidFill>
              </a:rPr>
              <a:t>ANIMALE DI GROTTA 2025</a:t>
            </a:r>
          </a:p>
          <a:p>
            <a:pPr>
              <a:buSzPts val="4400"/>
            </a:pPr>
            <a:endParaRPr lang="it-IT" dirty="0">
              <a:solidFill>
                <a:schemeClr val="bg1"/>
              </a:solidFill>
              <a:latin typeface="Aptos" panose="020B0004020202020204" pitchFamily="34" charset="0"/>
            </a:endParaRPr>
          </a:p>
          <a:p>
            <a:pPr>
              <a:buSzPts val="4400"/>
            </a:pPr>
            <a:r>
              <a:rPr lang="it-IT" dirty="0">
                <a:solidFill>
                  <a:schemeClr val="bg1"/>
                </a:solidFill>
                <a:latin typeface="Aptos" panose="020B0004020202020204" pitchFamily="34" charset="0"/>
              </a:rPr>
              <a:t>LE GROTTE: RIFUGI DI BIODIVERSITÀ DA PROTEGGERE</a:t>
            </a:r>
            <a:endParaRPr lang="es-419" dirty="0">
              <a:solidFill>
                <a:schemeClr val="bg1"/>
              </a:solidFill>
              <a:latin typeface="Aptos" panose="020B0004020202020204" pitchFamily="34" charset="0"/>
            </a:endParaRPr>
          </a:p>
          <a:p>
            <a:pPr>
              <a:buSzPts val="4400"/>
            </a:pPr>
            <a:endParaRPr lang="it-IT" b="1" dirty="0">
              <a:solidFill>
                <a:schemeClr val="bg1"/>
              </a:solidFill>
            </a:endParaRPr>
          </a:p>
        </p:txBody>
      </p:sp>
      <p:pic>
        <p:nvPicPr>
          <p:cNvPr id="12" name="Picture 11">
            <a:extLst>
              <a:ext uri="{FF2B5EF4-FFF2-40B4-BE49-F238E27FC236}">
                <a16:creationId xmlns:a16="http://schemas.microsoft.com/office/drawing/2014/main" id="{0A763CAF-F545-4EE9-8CF8-A76F52CAD388}"/>
              </a:ext>
            </a:extLst>
          </p:cNvPr>
          <p:cNvPicPr>
            <a:picLocks noChangeAspect="1"/>
          </p:cNvPicPr>
          <p:nvPr/>
        </p:nvPicPr>
        <p:blipFill>
          <a:blip r:embed="rId4"/>
          <a:stretch>
            <a:fillRect/>
          </a:stretch>
        </p:blipFill>
        <p:spPr>
          <a:xfrm>
            <a:off x="5728732" y="4916532"/>
            <a:ext cx="1585240" cy="1435569"/>
          </a:xfrm>
          <a:prstGeom prst="rect">
            <a:avLst/>
          </a:prstGeom>
        </p:spPr>
      </p:pic>
      <p:pic>
        <p:nvPicPr>
          <p:cNvPr id="6" name="Imagen 5">
            <a:extLst>
              <a:ext uri="{FF2B5EF4-FFF2-40B4-BE49-F238E27FC236}">
                <a16:creationId xmlns:a16="http://schemas.microsoft.com/office/drawing/2014/main" id="{B5EBC575-5B23-1C6D-9F3C-31ACB6D099F3}"/>
              </a:ext>
            </a:extLst>
          </p:cNvPr>
          <p:cNvPicPr>
            <a:picLocks noChangeAspect="1"/>
          </p:cNvPicPr>
          <p:nvPr/>
        </p:nvPicPr>
        <p:blipFill>
          <a:blip r:embed="rId5"/>
          <a:stretch>
            <a:fillRect/>
          </a:stretch>
        </p:blipFill>
        <p:spPr>
          <a:xfrm>
            <a:off x="495585" y="458376"/>
            <a:ext cx="3480356" cy="2663811"/>
          </a:xfrm>
          <a:prstGeom prst="rect">
            <a:avLst/>
          </a:prstGeom>
        </p:spPr>
      </p:pic>
      <p:sp>
        <p:nvSpPr>
          <p:cNvPr id="15" name="CuadroTexto 14">
            <a:extLst>
              <a:ext uri="{FF2B5EF4-FFF2-40B4-BE49-F238E27FC236}">
                <a16:creationId xmlns:a16="http://schemas.microsoft.com/office/drawing/2014/main" id="{94BB48FA-E552-CB20-C916-55CF75A0DB10}"/>
              </a:ext>
            </a:extLst>
          </p:cNvPr>
          <p:cNvSpPr txBox="1"/>
          <p:nvPr/>
        </p:nvSpPr>
        <p:spPr>
          <a:xfrm>
            <a:off x="440348" y="3209925"/>
            <a:ext cx="3976204" cy="430887"/>
          </a:xfrm>
          <a:prstGeom prst="rect">
            <a:avLst/>
          </a:prstGeom>
          <a:noFill/>
        </p:spPr>
        <p:txBody>
          <a:bodyPr wrap="square">
            <a:spAutoFit/>
          </a:bodyPr>
          <a:lstStyle/>
          <a:p>
            <a:r>
              <a:rPr lang="it-IT" sz="1100" i="1" dirty="0" err="1">
                <a:solidFill>
                  <a:schemeClr val="bg1"/>
                </a:solidFill>
                <a:latin typeface="Aptos" panose="020B0004020202020204" pitchFamily="34" charset="0"/>
              </a:rPr>
              <a:t>Triphosa</a:t>
            </a:r>
            <a:r>
              <a:rPr lang="it-IT" sz="1100" i="1" dirty="0">
                <a:solidFill>
                  <a:schemeClr val="bg1"/>
                </a:solidFill>
                <a:latin typeface="Aptos" panose="020B0004020202020204" pitchFamily="34" charset="0"/>
              </a:rPr>
              <a:t> dubitata </a:t>
            </a:r>
            <a:r>
              <a:rPr lang="it-IT" sz="1100" dirty="0">
                <a:solidFill>
                  <a:schemeClr val="bg1"/>
                </a:solidFill>
                <a:latin typeface="Aptos" panose="020B0004020202020204" pitchFamily="34" charset="0"/>
              </a:rPr>
              <a:t>in Copula Grotta Romina Cuneo quota 2250mslm Foto di Enrico Lana</a:t>
            </a:r>
            <a:endParaRPr lang="es-419" sz="1100" dirty="0">
              <a:solidFill>
                <a:schemeClr val="bg1"/>
              </a:solidFill>
              <a:latin typeface="Aptos" panose="020B0004020202020204" pitchFamily="34" charset="0"/>
            </a:endParaRPr>
          </a:p>
        </p:txBody>
      </p:sp>
      <p:pic>
        <p:nvPicPr>
          <p:cNvPr id="16" name="Imagen 15">
            <a:extLst>
              <a:ext uri="{FF2B5EF4-FFF2-40B4-BE49-F238E27FC236}">
                <a16:creationId xmlns:a16="http://schemas.microsoft.com/office/drawing/2014/main" id="{6FCBCBF5-B6D2-8EE2-887F-267234439D1F}"/>
              </a:ext>
            </a:extLst>
          </p:cNvPr>
          <p:cNvPicPr>
            <a:picLocks noChangeAspect="1"/>
          </p:cNvPicPr>
          <p:nvPr/>
        </p:nvPicPr>
        <p:blipFill>
          <a:blip r:embed="rId6"/>
          <a:stretch>
            <a:fillRect/>
          </a:stretch>
        </p:blipFill>
        <p:spPr>
          <a:xfrm>
            <a:off x="495585" y="3756005"/>
            <a:ext cx="3600927" cy="2598891"/>
          </a:xfrm>
          <a:prstGeom prst="rect">
            <a:avLst/>
          </a:prstGeom>
        </p:spPr>
      </p:pic>
      <p:sp>
        <p:nvSpPr>
          <p:cNvPr id="5" name="CuadroTexto 4">
            <a:extLst>
              <a:ext uri="{FF2B5EF4-FFF2-40B4-BE49-F238E27FC236}">
                <a16:creationId xmlns:a16="http://schemas.microsoft.com/office/drawing/2014/main" id="{1B0F80B8-8ABD-4A77-97CA-E132B51C8AFE}"/>
              </a:ext>
            </a:extLst>
          </p:cNvPr>
          <p:cNvSpPr txBox="1"/>
          <p:nvPr/>
        </p:nvSpPr>
        <p:spPr>
          <a:xfrm>
            <a:off x="3509803" y="5157262"/>
            <a:ext cx="1643565" cy="954107"/>
          </a:xfrm>
          <a:prstGeom prst="rect">
            <a:avLst/>
          </a:prstGeom>
          <a:solidFill>
            <a:schemeClr val="tx1"/>
          </a:solidFill>
          <a:ln>
            <a:solidFill>
              <a:srgbClr val="FFFF00"/>
            </a:solidFill>
          </a:ln>
        </p:spPr>
        <p:txBody>
          <a:bodyPr wrap="square">
            <a:spAutoFit/>
          </a:bodyPr>
          <a:lstStyle/>
          <a:p>
            <a:r>
              <a:rPr lang="it-IT" b="1" dirty="0">
                <a:solidFill>
                  <a:schemeClr val="bg1"/>
                </a:solidFill>
                <a:latin typeface="Aptos" panose="020B0004020202020204" pitchFamily="34" charset="0"/>
              </a:rPr>
              <a:t>LE GROTTE: RIFUGI DI BIODIVERSITÀ DA PROTEGGERE</a:t>
            </a:r>
            <a:endParaRPr lang="es-419" b="1" dirty="0">
              <a:solidFill>
                <a:schemeClr val="bg1"/>
              </a:solidFill>
              <a:latin typeface="Aptos" panose="020B0004020202020204" pitchFamily="34" charset="0"/>
            </a:endParaRPr>
          </a:p>
        </p:txBody>
      </p:sp>
    </p:spTree>
    <p:extLst>
      <p:ext uri="{BB962C8B-B14F-4D97-AF65-F5344CB8AC3E}">
        <p14:creationId xmlns:p14="http://schemas.microsoft.com/office/powerpoint/2010/main" val="376114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9" name="Google Shape;109;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67210" y="18307"/>
            <a:ext cx="1736694" cy="1353293"/>
          </a:xfrm>
          <a:prstGeom prst="rect">
            <a:avLst/>
          </a:prstGeom>
          <a:noFill/>
          <a:ln>
            <a:noFill/>
          </a:ln>
        </p:spPr>
      </p:pic>
      <p:sp>
        <p:nvSpPr>
          <p:cNvPr id="110" name="Google Shape;110;p3"/>
          <p:cNvSpPr txBox="1"/>
          <p:nvPr/>
        </p:nvSpPr>
        <p:spPr>
          <a:xfrm>
            <a:off x="2068070" y="1371600"/>
            <a:ext cx="2110544" cy="1200288"/>
          </a:xfrm>
          <a:prstGeom prst="rect">
            <a:avLst/>
          </a:prstGeom>
          <a:noFill/>
          <a:ln w="28575">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dirty="0" err="1">
                <a:solidFill>
                  <a:schemeClr val="lt1"/>
                </a:solidFill>
                <a:latin typeface="Calibri"/>
                <a:ea typeface="Calibri"/>
                <a:cs typeface="Calibri"/>
                <a:sym typeface="Calibri"/>
              </a:rPr>
              <a:t>Limonide</a:t>
            </a:r>
            <a:r>
              <a:rPr lang="it-IT" sz="1800" dirty="0">
                <a:solidFill>
                  <a:schemeClr val="lt1"/>
                </a:solidFill>
                <a:latin typeface="Calibri"/>
                <a:ea typeface="Calibri"/>
                <a:cs typeface="Calibri"/>
                <a:sym typeface="Calibri"/>
              </a:rPr>
              <a:t> comune – </a:t>
            </a:r>
          </a:p>
          <a:p>
            <a:pPr marL="0" marR="0" lvl="0" indent="0" algn="ctr" rtl="0">
              <a:spcBef>
                <a:spcPts val="0"/>
              </a:spcBef>
              <a:spcAft>
                <a:spcPts val="0"/>
              </a:spcAft>
              <a:buNone/>
            </a:pPr>
            <a:r>
              <a:rPr lang="it-IT" sz="1800" dirty="0">
                <a:solidFill>
                  <a:schemeClr val="lt1"/>
                </a:solidFill>
                <a:latin typeface="Calibri"/>
                <a:ea typeface="Calibri"/>
                <a:cs typeface="Calibri"/>
                <a:sym typeface="Calibri"/>
              </a:rPr>
              <a:t>Animale di Grotta dell’Anno 2019 per Germania ed Italia </a:t>
            </a:r>
            <a:endParaRPr sz="1800" dirty="0">
              <a:solidFill>
                <a:schemeClr val="lt1"/>
              </a:solidFill>
              <a:latin typeface="Calibri"/>
              <a:ea typeface="Calibri"/>
              <a:cs typeface="Calibri"/>
              <a:sym typeface="Calibri"/>
            </a:endParaRPr>
          </a:p>
        </p:txBody>
      </p:sp>
      <p:pic>
        <p:nvPicPr>
          <p:cNvPr id="111" name="Google Shape;111;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4089" y="103680"/>
            <a:ext cx="1363896" cy="1455793"/>
          </a:xfrm>
          <a:prstGeom prst="rect">
            <a:avLst/>
          </a:prstGeom>
          <a:noFill/>
          <a:ln>
            <a:noFill/>
          </a:ln>
        </p:spPr>
      </p:pic>
      <p:sp>
        <p:nvSpPr>
          <p:cNvPr id="112" name="Google Shape;112;p3"/>
          <p:cNvSpPr txBox="1"/>
          <p:nvPr/>
        </p:nvSpPr>
        <p:spPr>
          <a:xfrm>
            <a:off x="4499136" y="1724458"/>
            <a:ext cx="1785384" cy="646290"/>
          </a:xfrm>
          <a:prstGeom prst="rect">
            <a:avLst/>
          </a:prstGeom>
          <a:noFill/>
          <a:ln w="19050">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i="1" dirty="0" err="1">
                <a:solidFill>
                  <a:schemeClr val="lt1"/>
                </a:solidFill>
                <a:latin typeface="Calibri"/>
                <a:ea typeface="Calibri"/>
                <a:cs typeface="Calibri"/>
                <a:sym typeface="Calibri"/>
              </a:rPr>
              <a:t>Plectogona</a:t>
            </a:r>
            <a:r>
              <a:rPr lang="it-IT" sz="1800" i="1" dirty="0">
                <a:solidFill>
                  <a:schemeClr val="lt1"/>
                </a:solidFill>
                <a:latin typeface="Calibri"/>
                <a:ea typeface="Calibri"/>
                <a:cs typeface="Calibri"/>
                <a:sym typeface="Calibri"/>
              </a:rPr>
              <a:t> </a:t>
            </a:r>
            <a:r>
              <a:rPr lang="it-IT" sz="1800" i="1" dirty="0" err="1">
                <a:solidFill>
                  <a:schemeClr val="lt1"/>
                </a:solidFill>
                <a:latin typeface="Calibri"/>
                <a:ea typeface="Calibri"/>
                <a:cs typeface="Calibri"/>
                <a:sym typeface="Calibri"/>
              </a:rPr>
              <a:t>sanfilippoi</a:t>
            </a:r>
            <a:r>
              <a:rPr lang="it-IT" sz="1800" i="1" dirty="0">
                <a:solidFill>
                  <a:schemeClr val="lt1"/>
                </a:solidFill>
                <a:latin typeface="Calibri"/>
                <a:ea typeface="Calibri"/>
                <a:cs typeface="Calibri"/>
                <a:sym typeface="Calibri"/>
              </a:rPr>
              <a:t> </a:t>
            </a:r>
            <a:r>
              <a:rPr lang="it-IT" sz="1800" dirty="0">
                <a:solidFill>
                  <a:schemeClr val="lt1"/>
                </a:solidFill>
                <a:latin typeface="Calibri"/>
                <a:ea typeface="Calibri"/>
                <a:cs typeface="Calibri"/>
                <a:sym typeface="Calibri"/>
              </a:rPr>
              <a:t>- 2020</a:t>
            </a:r>
            <a:endParaRPr sz="1800" dirty="0">
              <a:solidFill>
                <a:schemeClr val="lt1"/>
              </a:solidFill>
              <a:latin typeface="Calibri"/>
              <a:ea typeface="Calibri"/>
              <a:cs typeface="Calibri"/>
              <a:sym typeface="Calibri"/>
            </a:endParaRPr>
          </a:p>
        </p:txBody>
      </p:sp>
      <p:pic>
        <p:nvPicPr>
          <p:cNvPr id="113" name="Google Shape;113;p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93869" y="37261"/>
            <a:ext cx="1189363" cy="1533857"/>
          </a:xfrm>
          <a:prstGeom prst="rect">
            <a:avLst/>
          </a:prstGeom>
          <a:noFill/>
          <a:ln>
            <a:noFill/>
          </a:ln>
        </p:spPr>
      </p:pic>
      <p:sp>
        <p:nvSpPr>
          <p:cNvPr id="114" name="Google Shape;114;p3"/>
          <p:cNvSpPr txBox="1"/>
          <p:nvPr/>
        </p:nvSpPr>
        <p:spPr>
          <a:xfrm>
            <a:off x="7765498" y="87980"/>
            <a:ext cx="1583430" cy="923330"/>
          </a:xfrm>
          <a:prstGeom prst="rect">
            <a:avLst/>
          </a:prstGeom>
          <a:noFill/>
          <a:ln w="28575">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dirty="0" err="1">
                <a:solidFill>
                  <a:schemeClr val="lt1"/>
                </a:solidFill>
                <a:latin typeface="Calibri"/>
                <a:ea typeface="Calibri"/>
                <a:cs typeface="Calibri"/>
                <a:sym typeface="Calibri"/>
              </a:rPr>
              <a:t>Italodytes</a:t>
            </a:r>
            <a:r>
              <a:rPr lang="it-IT" sz="1800" i="1" dirty="0">
                <a:solidFill>
                  <a:schemeClr val="dk1"/>
                </a:solidFill>
                <a:latin typeface="Calibri"/>
                <a:ea typeface="Calibri"/>
                <a:cs typeface="Calibri"/>
                <a:sym typeface="Calibri"/>
              </a:rPr>
              <a:t> </a:t>
            </a:r>
            <a:r>
              <a:rPr lang="it-IT" sz="1800" i="1" dirty="0" err="1">
                <a:solidFill>
                  <a:schemeClr val="lt1"/>
                </a:solidFill>
                <a:latin typeface="Calibri"/>
                <a:ea typeface="Calibri"/>
                <a:cs typeface="Calibri"/>
                <a:sym typeface="Calibri"/>
              </a:rPr>
              <a:t>stammeri</a:t>
            </a:r>
            <a:r>
              <a:rPr lang="it-IT" sz="1800" i="1" dirty="0">
                <a:solidFill>
                  <a:schemeClr val="lt1"/>
                </a:solidFill>
                <a:latin typeface="Calibri"/>
                <a:ea typeface="Calibri"/>
                <a:cs typeface="Calibri"/>
                <a:sym typeface="Calibri"/>
              </a:rPr>
              <a:t>  </a:t>
            </a:r>
            <a:r>
              <a:rPr lang="it-IT" sz="1800" dirty="0">
                <a:solidFill>
                  <a:schemeClr val="lt1"/>
                </a:solidFill>
                <a:latin typeface="Calibri"/>
                <a:ea typeface="Calibri"/>
                <a:cs typeface="Calibri"/>
                <a:sym typeface="Calibri"/>
              </a:rPr>
              <a:t>2021</a:t>
            </a:r>
            <a:endParaRPr sz="1800" dirty="0">
              <a:solidFill>
                <a:schemeClr val="lt1"/>
              </a:solidFill>
              <a:latin typeface="Calibri"/>
              <a:ea typeface="Calibri"/>
              <a:cs typeface="Calibri"/>
              <a:sym typeface="Calibri"/>
            </a:endParaRPr>
          </a:p>
        </p:txBody>
      </p:sp>
      <p:pic>
        <p:nvPicPr>
          <p:cNvPr id="115" name="Google Shape;115;p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808826" y="1336466"/>
            <a:ext cx="1363896" cy="891131"/>
          </a:xfrm>
          <a:prstGeom prst="rect">
            <a:avLst/>
          </a:prstGeom>
          <a:noFill/>
          <a:ln>
            <a:noFill/>
          </a:ln>
        </p:spPr>
      </p:pic>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2</a:t>
            </a:fld>
            <a:endParaRPr/>
          </a:p>
        </p:txBody>
      </p:sp>
      <p:pic>
        <p:nvPicPr>
          <p:cNvPr id="11" name="Picture 10">
            <a:extLst>
              <a:ext uri="{FF2B5EF4-FFF2-40B4-BE49-F238E27FC236}">
                <a16:creationId xmlns:a16="http://schemas.microsoft.com/office/drawing/2014/main" id="{1FA4288F-5142-E247-BE7C-5AE0D28F63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4717" y="136525"/>
            <a:ext cx="2721013" cy="1814009"/>
          </a:xfrm>
          <a:prstGeom prst="rect">
            <a:avLst/>
          </a:prstGeom>
        </p:spPr>
      </p:pic>
      <p:sp>
        <p:nvSpPr>
          <p:cNvPr id="13" name="TextBox 12">
            <a:extLst>
              <a:ext uri="{FF2B5EF4-FFF2-40B4-BE49-F238E27FC236}">
                <a16:creationId xmlns:a16="http://schemas.microsoft.com/office/drawing/2014/main" id="{93A98BBB-CDA0-4A68-B0FF-9815AAA8433E}"/>
              </a:ext>
            </a:extLst>
          </p:cNvPr>
          <p:cNvSpPr txBox="1"/>
          <p:nvPr/>
        </p:nvSpPr>
        <p:spPr>
          <a:xfrm>
            <a:off x="9192818" y="1922347"/>
            <a:ext cx="2999182" cy="369291"/>
          </a:xfrm>
          <a:prstGeom prst="rect">
            <a:avLst/>
          </a:prstGeom>
          <a:noFill/>
          <a:ln w="19050">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800" i="1">
                <a:solidFill>
                  <a:schemeClr val="lt1"/>
                </a:solidFill>
                <a:latin typeface="Calibri"/>
                <a:ea typeface="Calibri"/>
                <a:cs typeface="Calibri"/>
              </a:defRPr>
            </a:lvl1pPr>
          </a:lstStyle>
          <a:p>
            <a:r>
              <a:rPr lang="es-ES" dirty="0" err="1"/>
              <a:t>Miniopterus</a:t>
            </a:r>
            <a:r>
              <a:rPr lang="es-ES" dirty="0"/>
              <a:t> </a:t>
            </a:r>
            <a:r>
              <a:rPr lang="es-ES" dirty="0" err="1"/>
              <a:t>schreibersii</a:t>
            </a:r>
            <a:r>
              <a:rPr lang="es-ES" dirty="0"/>
              <a:t> 2022</a:t>
            </a:r>
            <a:endParaRPr lang="x-none" dirty="0"/>
          </a:p>
        </p:txBody>
      </p:sp>
      <p:pic>
        <p:nvPicPr>
          <p:cNvPr id="1026" name="Picture 2">
            <a:extLst>
              <a:ext uri="{FF2B5EF4-FFF2-40B4-BE49-F238E27FC236}">
                <a16:creationId xmlns:a16="http://schemas.microsoft.com/office/drawing/2014/main" id="{B526C078-69E7-935F-FC24-0E6DE873A9E0}"/>
              </a:ext>
            </a:extLst>
          </p:cNvPr>
          <p:cNvPicPr>
            <a:picLocks noChangeAspect="1" noChangeArrowheads="1"/>
          </p:cNvPicPr>
          <p:nvPr/>
        </p:nvPicPr>
        <p:blipFill rotWithShape="1">
          <a:blip r:embed="rId8" cstate="screen">
            <a:extLst>
              <a:ext uri="{BEBA8EAE-BF5A-486C-A8C5-ECC9F3942E4B}">
                <a14:imgProps xmlns:a14="http://schemas.microsoft.com/office/drawing/2010/main">
                  <a14:imgLayer r:embed="rId9">
                    <a14:imgEffect>
                      <a14:sharpenSoften amount="2000"/>
                    </a14:imgEffect>
                    <a14:imgEffect>
                      <a14:brightnessContrast bright="54000"/>
                    </a14:imgEffect>
                  </a14:imgLayer>
                </a14:imgProps>
              </a:ext>
              <a:ext uri="{28A0092B-C50C-407E-A947-70E740481C1C}">
                <a14:useLocalDpi xmlns:a14="http://schemas.microsoft.com/office/drawing/2010/main"/>
              </a:ext>
            </a:extLst>
          </a:blip>
          <a:srcRect/>
          <a:stretch/>
        </p:blipFill>
        <p:spPr bwMode="auto">
          <a:xfrm>
            <a:off x="87250" y="0"/>
            <a:ext cx="1905249" cy="2491908"/>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110;p3">
            <a:extLst>
              <a:ext uri="{FF2B5EF4-FFF2-40B4-BE49-F238E27FC236}">
                <a16:creationId xmlns:a16="http://schemas.microsoft.com/office/drawing/2014/main" id="{8E18A04D-C65D-CFE4-4872-D8B06C28C7CE}"/>
              </a:ext>
            </a:extLst>
          </p:cNvPr>
          <p:cNvSpPr txBox="1"/>
          <p:nvPr/>
        </p:nvSpPr>
        <p:spPr>
          <a:xfrm>
            <a:off x="5769771" y="2370748"/>
            <a:ext cx="631595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dirty="0">
                <a:solidFill>
                  <a:schemeClr val="lt1"/>
                </a:solidFill>
                <a:latin typeface="Calibri"/>
                <a:ea typeface="Calibri"/>
                <a:cs typeface="Calibri"/>
                <a:sym typeface="Calibri"/>
              </a:rPr>
              <a:t>Animali di grotta Internazionale in occasione dell’ IYCK 21-22</a:t>
            </a:r>
            <a:endParaRPr sz="1800" dirty="0">
              <a:solidFill>
                <a:schemeClr val="lt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C30BEBBB-9AFF-C130-716C-6F00FBAE5D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52154" y="3725584"/>
            <a:ext cx="2110545" cy="1360129"/>
          </a:xfrm>
          <a:prstGeom prst="rect">
            <a:avLst/>
          </a:prstGeom>
        </p:spPr>
      </p:pic>
      <p:sp>
        <p:nvSpPr>
          <p:cNvPr id="17" name="TextBox 16">
            <a:extLst>
              <a:ext uri="{FF2B5EF4-FFF2-40B4-BE49-F238E27FC236}">
                <a16:creationId xmlns:a16="http://schemas.microsoft.com/office/drawing/2014/main" id="{DC46CEDA-5137-C1A4-DE57-51D324DAA355}"/>
              </a:ext>
            </a:extLst>
          </p:cNvPr>
          <p:cNvSpPr txBox="1"/>
          <p:nvPr/>
        </p:nvSpPr>
        <p:spPr>
          <a:xfrm>
            <a:off x="1284285" y="5533161"/>
            <a:ext cx="3302543" cy="646331"/>
          </a:xfrm>
          <a:prstGeom prst="rect">
            <a:avLst/>
          </a:prstGeom>
          <a:noFill/>
          <a:ln w="57150">
            <a:noFill/>
          </a:ln>
        </p:spPr>
        <p:txBody>
          <a:bodyPr wrap="square">
            <a:spAutoFit/>
          </a:bodyPr>
          <a:lstStyle/>
          <a:p>
            <a:r>
              <a:rPr lang="it-IT" sz="1800" i="1" dirty="0" err="1">
                <a:solidFill>
                  <a:schemeClr val="bg1"/>
                </a:solidFill>
                <a:latin typeface="Calibri" panose="020F0502020204030204" pitchFamily="34" charset="0"/>
                <a:cs typeface="Calibri" panose="020F0502020204030204" pitchFamily="34" charset="0"/>
              </a:rPr>
              <a:t>Niphargus</a:t>
            </a:r>
            <a:r>
              <a:rPr lang="it-IT" sz="1800" i="1" dirty="0">
                <a:solidFill>
                  <a:schemeClr val="bg1"/>
                </a:solidFill>
                <a:latin typeface="Calibri" panose="020F0502020204030204" pitchFamily="34" charset="0"/>
                <a:cs typeface="Calibri" panose="020F0502020204030204" pitchFamily="34" charset="0"/>
              </a:rPr>
              <a:t>  </a:t>
            </a:r>
            <a:r>
              <a:rPr lang="it-IT" sz="1800" dirty="0">
                <a:solidFill>
                  <a:schemeClr val="bg1"/>
                </a:solidFill>
                <a:latin typeface="Calibri" panose="020F0502020204030204" pitchFamily="34" charset="0"/>
                <a:cs typeface="Calibri" panose="020F0502020204030204" pitchFamily="34" charset="0"/>
              </a:rPr>
              <a:t>spp</a:t>
            </a:r>
            <a:r>
              <a:rPr lang="it-IT" sz="1800" i="1" dirty="0">
                <a:solidFill>
                  <a:schemeClr val="bg1"/>
                </a:solidFill>
                <a:latin typeface="Calibri" panose="020F0502020204030204" pitchFamily="34" charset="0"/>
                <a:cs typeface="Calibri" panose="020F0502020204030204" pitchFamily="34" charset="0"/>
              </a:rPr>
              <a:t>. </a:t>
            </a:r>
            <a:r>
              <a:rPr lang="it-IT" sz="1800" dirty="0">
                <a:solidFill>
                  <a:schemeClr val="bg1"/>
                </a:solidFill>
                <a:latin typeface="Calibri" panose="020F0502020204030204" pitchFamily="34" charset="0"/>
                <a:cs typeface="Calibri" panose="020F0502020204030204" pitchFamily="34" charset="0"/>
              </a:rPr>
              <a:t>- Animale di Grotta dell'Anno 2023</a:t>
            </a:r>
            <a:endParaRPr lang="x-none" sz="1800"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D9662E4-058D-2CE3-D7C8-073AFE0ADACC}"/>
              </a:ext>
            </a:extLst>
          </p:cNvPr>
          <p:cNvSpPr txBox="1"/>
          <p:nvPr/>
        </p:nvSpPr>
        <p:spPr>
          <a:xfrm>
            <a:off x="4586827" y="5369182"/>
            <a:ext cx="1182943" cy="1171154"/>
          </a:xfrm>
          <a:prstGeom prst="rect">
            <a:avLst/>
          </a:prstGeom>
          <a:noFill/>
          <a:ln w="76200">
            <a:solidFill>
              <a:schemeClr val="accent4">
                <a:lumMod val="60000"/>
                <a:lumOff val="40000"/>
              </a:schemeClr>
            </a:solidFill>
          </a:ln>
        </p:spPr>
        <p:txBody>
          <a:bodyPr wrap="square">
            <a:spAutoFit/>
          </a:bodyPr>
          <a:lstStyle/>
          <a:p>
            <a:pPr>
              <a:lnSpc>
                <a:spcPct val="107000"/>
              </a:lnSpc>
              <a:spcAft>
                <a:spcPts val="800"/>
              </a:spcAft>
            </a:pPr>
            <a:r>
              <a:rPr lang="it-IT"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geotritoni, genere </a:t>
            </a:r>
            <a:r>
              <a:rPr lang="it-IT" sz="11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Speleomantes</a:t>
            </a:r>
            <a:r>
              <a:rPr lang="it-IT"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Animale di Grotta dell’Anno 2024</a:t>
            </a:r>
            <a:endParaRPr lang="es-419"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347C6C9B-38A0-2B0D-7C41-01EC895E878A}"/>
              </a:ext>
            </a:extLst>
          </p:cNvPr>
          <p:cNvCxnSpPr/>
          <p:nvPr/>
        </p:nvCxnSpPr>
        <p:spPr>
          <a:xfrm>
            <a:off x="1960777" y="2555393"/>
            <a:ext cx="2217837"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2" name="Straight Connector 21">
            <a:extLst>
              <a:ext uri="{FF2B5EF4-FFF2-40B4-BE49-F238E27FC236}">
                <a16:creationId xmlns:a16="http://schemas.microsoft.com/office/drawing/2014/main" id="{C7DBF73A-052E-CAB0-7A41-EF89344968F4}"/>
              </a:ext>
            </a:extLst>
          </p:cNvPr>
          <p:cNvCxnSpPr>
            <a:cxnSpLocks/>
          </p:cNvCxnSpPr>
          <p:nvPr/>
        </p:nvCxnSpPr>
        <p:spPr>
          <a:xfrm flipV="1">
            <a:off x="7855131" y="987552"/>
            <a:ext cx="1014549" cy="14032"/>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96" name="Straight Connector 95">
            <a:extLst>
              <a:ext uri="{FF2B5EF4-FFF2-40B4-BE49-F238E27FC236}">
                <a16:creationId xmlns:a16="http://schemas.microsoft.com/office/drawing/2014/main" id="{D38006ED-8268-8B92-A197-9DDC68950D5A}"/>
              </a:ext>
            </a:extLst>
          </p:cNvPr>
          <p:cNvCxnSpPr>
            <a:cxnSpLocks/>
          </p:cNvCxnSpPr>
          <p:nvPr/>
        </p:nvCxnSpPr>
        <p:spPr>
          <a:xfrm>
            <a:off x="4499136" y="2359103"/>
            <a:ext cx="1785384"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99" name="Straight Connector 98">
            <a:extLst>
              <a:ext uri="{FF2B5EF4-FFF2-40B4-BE49-F238E27FC236}">
                <a16:creationId xmlns:a16="http://schemas.microsoft.com/office/drawing/2014/main" id="{E04E63AE-9554-4C09-5AAF-4FC7BE436F79}"/>
              </a:ext>
            </a:extLst>
          </p:cNvPr>
          <p:cNvCxnSpPr>
            <a:cxnSpLocks/>
          </p:cNvCxnSpPr>
          <p:nvPr/>
        </p:nvCxnSpPr>
        <p:spPr>
          <a:xfrm>
            <a:off x="9172722" y="2291638"/>
            <a:ext cx="2913008" cy="0"/>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02" name="Straight Connector 101">
            <a:extLst>
              <a:ext uri="{FF2B5EF4-FFF2-40B4-BE49-F238E27FC236}">
                <a16:creationId xmlns:a16="http://schemas.microsoft.com/office/drawing/2014/main" id="{83001D0E-3956-BC83-045B-94EB2D50D71F}"/>
              </a:ext>
            </a:extLst>
          </p:cNvPr>
          <p:cNvCxnSpPr>
            <a:cxnSpLocks/>
          </p:cNvCxnSpPr>
          <p:nvPr/>
        </p:nvCxnSpPr>
        <p:spPr>
          <a:xfrm flipV="1">
            <a:off x="160157" y="6105696"/>
            <a:ext cx="2909538" cy="10313"/>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2" name="Picture 7">
            <a:extLst>
              <a:ext uri="{FF2B5EF4-FFF2-40B4-BE49-F238E27FC236}">
                <a16:creationId xmlns:a16="http://schemas.microsoft.com/office/drawing/2014/main" id="{9AAEEBB8-00A6-1423-82DC-A1C5243F2221}"/>
              </a:ext>
            </a:extLst>
          </p:cNvPr>
          <p:cNvPicPr>
            <a:picLocks noChangeAspect="1"/>
          </p:cNvPicPr>
          <p:nvPr/>
        </p:nvPicPr>
        <p:blipFill>
          <a:blip r:embed="rId11"/>
          <a:stretch>
            <a:fillRect/>
          </a:stretch>
        </p:blipFill>
        <p:spPr>
          <a:xfrm>
            <a:off x="3803904" y="2779252"/>
            <a:ext cx="3302543" cy="2401943"/>
          </a:xfrm>
          <a:prstGeom prst="rect">
            <a:avLst/>
          </a:prstGeom>
        </p:spPr>
      </p:pic>
      <p:sp>
        <p:nvSpPr>
          <p:cNvPr id="3" name="TextBox 13">
            <a:extLst>
              <a:ext uri="{FF2B5EF4-FFF2-40B4-BE49-F238E27FC236}">
                <a16:creationId xmlns:a16="http://schemas.microsoft.com/office/drawing/2014/main" id="{70773056-0525-0DE8-5CAE-4C2F5238BEF0}"/>
              </a:ext>
            </a:extLst>
          </p:cNvPr>
          <p:cNvSpPr txBox="1"/>
          <p:nvPr/>
        </p:nvSpPr>
        <p:spPr>
          <a:xfrm>
            <a:off x="6007985" y="4919585"/>
            <a:ext cx="1151307" cy="261610"/>
          </a:xfrm>
          <a:prstGeom prst="rect">
            <a:avLst/>
          </a:prstGeom>
          <a:noFill/>
        </p:spPr>
        <p:txBody>
          <a:bodyPr wrap="square">
            <a:spAutoFit/>
          </a:bodyPr>
          <a:lstStyle/>
          <a:p>
            <a:r>
              <a:rPr lang="es-419" sz="1100" b="1" i="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©Enrico </a:t>
            </a:r>
            <a:r>
              <a:rPr lang="es-419" sz="1100" b="1" i="0"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Lunghi</a:t>
            </a:r>
            <a:endParaRPr lang="es-419" sz="1100" b="1"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n 4">
            <a:extLst>
              <a:ext uri="{FF2B5EF4-FFF2-40B4-BE49-F238E27FC236}">
                <a16:creationId xmlns:a16="http://schemas.microsoft.com/office/drawing/2014/main" id="{25C013F8-3B2D-EB87-9EDC-94DD14EBB8AB}"/>
              </a:ext>
            </a:extLst>
          </p:cNvPr>
          <p:cNvPicPr>
            <a:picLocks noChangeAspect="1"/>
          </p:cNvPicPr>
          <p:nvPr/>
        </p:nvPicPr>
        <p:blipFill>
          <a:blip r:embed="rId12"/>
          <a:stretch>
            <a:fillRect/>
          </a:stretch>
        </p:blipFill>
        <p:spPr>
          <a:xfrm>
            <a:off x="7968335" y="2740039"/>
            <a:ext cx="2408774" cy="2999232"/>
          </a:xfrm>
          <a:prstGeom prst="rect">
            <a:avLst/>
          </a:prstGeom>
        </p:spPr>
      </p:pic>
      <p:sp>
        <p:nvSpPr>
          <p:cNvPr id="8" name="CuadroTexto 7">
            <a:extLst>
              <a:ext uri="{FF2B5EF4-FFF2-40B4-BE49-F238E27FC236}">
                <a16:creationId xmlns:a16="http://schemas.microsoft.com/office/drawing/2014/main" id="{EB7BFF69-8218-0BE2-A85F-E48BD0B301B3}"/>
              </a:ext>
            </a:extLst>
          </p:cNvPr>
          <p:cNvSpPr txBox="1"/>
          <p:nvPr/>
        </p:nvSpPr>
        <p:spPr>
          <a:xfrm>
            <a:off x="7916967" y="5728841"/>
            <a:ext cx="2460142" cy="415498"/>
          </a:xfrm>
          <a:prstGeom prst="rect">
            <a:avLst/>
          </a:prstGeom>
          <a:noFill/>
        </p:spPr>
        <p:txBody>
          <a:bodyPr wrap="square">
            <a:spAutoFit/>
          </a:bodyPr>
          <a:lstStyle/>
          <a:p>
            <a:r>
              <a:rPr lang="it-IT" sz="1100" b="1" i="1"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it-IT" sz="1000" b="1" i="1" dirty="0" err="1">
                <a:solidFill>
                  <a:srgbClr val="FFFFFF"/>
                </a:solidFill>
                <a:latin typeface="Calibri" panose="020F0502020204030204" pitchFamily="34" charset="0"/>
                <a:ea typeface="Calibri" panose="020F0502020204030204" pitchFamily="34" charset="0"/>
                <a:cs typeface="Calibri" panose="020F0502020204030204" pitchFamily="34" charset="0"/>
              </a:rPr>
              <a:t>Triphosa</a:t>
            </a:r>
            <a:r>
              <a:rPr lang="it-IT" sz="1000" b="1" i="1" dirty="0">
                <a:solidFill>
                  <a:srgbClr val="FFFFFF"/>
                </a:solidFill>
                <a:latin typeface="Calibri" panose="020F0502020204030204" pitchFamily="34" charset="0"/>
                <a:ea typeface="Calibri" panose="020F0502020204030204" pitchFamily="34" charset="0"/>
                <a:cs typeface="Calibri" panose="020F0502020204030204" pitchFamily="34" charset="0"/>
              </a:rPr>
              <a:t> dubitata </a:t>
            </a:r>
            <a:r>
              <a:rPr lang="it-IT" sz="1000" b="1" dirty="0">
                <a:solidFill>
                  <a:srgbClr val="FFFFFF"/>
                </a:solidFill>
                <a:latin typeface="Calibri" panose="020F0502020204030204" pitchFamily="34" charset="0"/>
                <a:ea typeface="Calibri" panose="020F0502020204030204" pitchFamily="34" charset="0"/>
                <a:cs typeface="Calibri" panose="020F0502020204030204" pitchFamily="34" charset="0"/>
              </a:rPr>
              <a:t>Grotta della Visitazione Cuneo quota 743mslm   Foto di Enrico Lana</a:t>
            </a:r>
            <a:endParaRPr lang="es-419" sz="11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A362962E-037D-D035-4B29-94A9A698EF15}"/>
              </a:ext>
            </a:extLst>
          </p:cNvPr>
          <p:cNvSpPr txBox="1"/>
          <p:nvPr/>
        </p:nvSpPr>
        <p:spPr>
          <a:xfrm>
            <a:off x="6422231" y="6261233"/>
            <a:ext cx="4931569" cy="523220"/>
          </a:xfrm>
          <a:prstGeom prst="rect">
            <a:avLst/>
          </a:prstGeom>
          <a:noFill/>
        </p:spPr>
        <p:txBody>
          <a:bodyPr wrap="square">
            <a:spAutoFit/>
          </a:bodyPr>
          <a:lstStyle/>
          <a:p>
            <a:r>
              <a:rPr lang="it-IT" dirty="0">
                <a:solidFill>
                  <a:schemeClr val="bg1"/>
                </a:solidFill>
              </a:rPr>
              <a:t>Animali di grotta Internazionale in occasione del 19° Congresso Internazionale di Speleologia</a:t>
            </a:r>
            <a:endParaRPr lang="es-419" dirty="0">
              <a:solidFill>
                <a:schemeClr val="bg1"/>
              </a:solidFill>
            </a:endParaRPr>
          </a:p>
        </p:txBody>
      </p:sp>
      <p:pic>
        <p:nvPicPr>
          <p:cNvPr id="18" name="Imagen 17">
            <a:extLst>
              <a:ext uri="{FF2B5EF4-FFF2-40B4-BE49-F238E27FC236}">
                <a16:creationId xmlns:a16="http://schemas.microsoft.com/office/drawing/2014/main" id="{C1987519-B472-A484-219A-4DB1612F4AA9}"/>
              </a:ext>
            </a:extLst>
          </p:cNvPr>
          <p:cNvPicPr>
            <a:picLocks noChangeAspect="1"/>
          </p:cNvPicPr>
          <p:nvPr/>
        </p:nvPicPr>
        <p:blipFill>
          <a:blip r:embed="rId13"/>
          <a:stretch>
            <a:fillRect/>
          </a:stretch>
        </p:blipFill>
        <p:spPr>
          <a:xfrm>
            <a:off x="10377109" y="5633926"/>
            <a:ext cx="1493042" cy="749568"/>
          </a:xfrm>
          <a:prstGeom prst="rect">
            <a:avLst/>
          </a:prstGeom>
        </p:spPr>
      </p:pic>
      <p:sp>
        <p:nvSpPr>
          <p:cNvPr id="21" name="CuadroTexto 20">
            <a:extLst>
              <a:ext uri="{FF2B5EF4-FFF2-40B4-BE49-F238E27FC236}">
                <a16:creationId xmlns:a16="http://schemas.microsoft.com/office/drawing/2014/main" id="{841358BD-7F41-C565-E4D9-B80E176E56BA}"/>
              </a:ext>
            </a:extLst>
          </p:cNvPr>
          <p:cNvSpPr txBox="1"/>
          <p:nvPr/>
        </p:nvSpPr>
        <p:spPr>
          <a:xfrm>
            <a:off x="10460203" y="2955820"/>
            <a:ext cx="1451898" cy="1754326"/>
          </a:xfrm>
          <a:prstGeom prst="rect">
            <a:avLst/>
          </a:prstGeom>
          <a:noFill/>
          <a:ln w="76200">
            <a:solidFill>
              <a:srgbClr val="FFFF00"/>
            </a:solidFill>
          </a:ln>
        </p:spPr>
        <p:txBody>
          <a:bodyPr wrap="square">
            <a:spAutoFit/>
          </a:bodyPr>
          <a:lstStyle/>
          <a:p>
            <a:r>
              <a:rPr kumimoji="0" lang="it-IT" sz="18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8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15" name="Google Shape;115;p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6466" y="358623"/>
            <a:ext cx="1363896" cy="891131"/>
          </a:xfrm>
          <a:prstGeom prst="rect">
            <a:avLst/>
          </a:prstGeom>
          <a:noFill/>
          <a:ln>
            <a:noFill/>
          </a:ln>
        </p:spPr>
      </p:pic>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3</a:t>
            </a:fld>
            <a:endParaRPr/>
          </a:p>
        </p:txBody>
      </p:sp>
      <p:sp>
        <p:nvSpPr>
          <p:cNvPr id="14" name="Google Shape;110;p3">
            <a:extLst>
              <a:ext uri="{FF2B5EF4-FFF2-40B4-BE49-F238E27FC236}">
                <a16:creationId xmlns:a16="http://schemas.microsoft.com/office/drawing/2014/main" id="{8E18A04D-C65D-CFE4-4872-D8B06C28C7CE}"/>
              </a:ext>
            </a:extLst>
          </p:cNvPr>
          <p:cNvSpPr txBox="1"/>
          <p:nvPr/>
        </p:nvSpPr>
        <p:spPr>
          <a:xfrm>
            <a:off x="1627632" y="428665"/>
            <a:ext cx="271313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dirty="0">
                <a:solidFill>
                  <a:schemeClr val="lt1"/>
                </a:solidFill>
                <a:latin typeface="Calibri"/>
                <a:ea typeface="Calibri"/>
                <a:cs typeface="Calibri"/>
                <a:sym typeface="Calibri"/>
              </a:rPr>
              <a:t>Animali di grotta Internazionale in occasione dell’ IYCK 21-22</a:t>
            </a:r>
            <a:endParaRPr sz="1800" dirty="0">
              <a:solidFill>
                <a:schemeClr val="lt1"/>
              </a:solidFill>
              <a:latin typeface="Calibri"/>
              <a:ea typeface="Calibri"/>
              <a:cs typeface="Calibri"/>
              <a:sym typeface="Calibri"/>
            </a:endParaRPr>
          </a:p>
        </p:txBody>
      </p:sp>
      <p:pic>
        <p:nvPicPr>
          <p:cNvPr id="5" name="Imagen 4">
            <a:extLst>
              <a:ext uri="{FF2B5EF4-FFF2-40B4-BE49-F238E27FC236}">
                <a16:creationId xmlns:a16="http://schemas.microsoft.com/office/drawing/2014/main" id="{25C013F8-3B2D-EB87-9EDC-94DD14EBB8AB}"/>
              </a:ext>
            </a:extLst>
          </p:cNvPr>
          <p:cNvPicPr>
            <a:picLocks noChangeAspect="1"/>
          </p:cNvPicPr>
          <p:nvPr/>
        </p:nvPicPr>
        <p:blipFill>
          <a:blip r:embed="rId4"/>
          <a:stretch>
            <a:fillRect/>
          </a:stretch>
        </p:blipFill>
        <p:spPr>
          <a:xfrm>
            <a:off x="7968335" y="454450"/>
            <a:ext cx="2408774" cy="2999232"/>
          </a:xfrm>
          <a:prstGeom prst="rect">
            <a:avLst/>
          </a:prstGeom>
        </p:spPr>
      </p:pic>
      <p:sp>
        <p:nvSpPr>
          <p:cNvPr id="8" name="CuadroTexto 7">
            <a:extLst>
              <a:ext uri="{FF2B5EF4-FFF2-40B4-BE49-F238E27FC236}">
                <a16:creationId xmlns:a16="http://schemas.microsoft.com/office/drawing/2014/main" id="{EB7BFF69-8218-0BE2-A85F-E48BD0B301B3}"/>
              </a:ext>
            </a:extLst>
          </p:cNvPr>
          <p:cNvSpPr txBox="1"/>
          <p:nvPr/>
        </p:nvSpPr>
        <p:spPr>
          <a:xfrm>
            <a:off x="7916967" y="3468809"/>
            <a:ext cx="2460142" cy="415498"/>
          </a:xfrm>
          <a:prstGeom prst="rect">
            <a:avLst/>
          </a:prstGeom>
          <a:noFill/>
        </p:spPr>
        <p:txBody>
          <a:bodyPr wrap="square">
            <a:spAutoFit/>
          </a:bodyPr>
          <a:lstStyle/>
          <a:p>
            <a:r>
              <a:rPr lang="it-IT" sz="1100" b="1" i="1" dirty="0">
                <a:solidFill>
                  <a:srgbClr val="FFFFFF"/>
                </a:solidFill>
                <a:latin typeface="Calibri" panose="020F0502020204030204" pitchFamily="34" charset="0"/>
                <a:ea typeface="Calibri" panose="020F0502020204030204" pitchFamily="34" charset="0"/>
                <a:cs typeface="Calibri" panose="020F0502020204030204" pitchFamily="34" charset="0"/>
              </a:rPr>
              <a:t> </a:t>
            </a:r>
            <a:r>
              <a:rPr lang="it-IT" sz="1000" b="1" i="1" dirty="0" err="1">
                <a:solidFill>
                  <a:srgbClr val="FFFFFF"/>
                </a:solidFill>
                <a:latin typeface="Calibri" panose="020F0502020204030204" pitchFamily="34" charset="0"/>
                <a:ea typeface="Calibri" panose="020F0502020204030204" pitchFamily="34" charset="0"/>
                <a:cs typeface="Calibri" panose="020F0502020204030204" pitchFamily="34" charset="0"/>
              </a:rPr>
              <a:t>Triphosa</a:t>
            </a:r>
            <a:r>
              <a:rPr lang="it-IT" sz="1000" b="1" i="1" dirty="0">
                <a:solidFill>
                  <a:srgbClr val="FFFFFF"/>
                </a:solidFill>
                <a:latin typeface="Calibri" panose="020F0502020204030204" pitchFamily="34" charset="0"/>
                <a:ea typeface="Calibri" panose="020F0502020204030204" pitchFamily="34" charset="0"/>
                <a:cs typeface="Calibri" panose="020F0502020204030204" pitchFamily="34" charset="0"/>
              </a:rPr>
              <a:t> dubitata </a:t>
            </a:r>
            <a:r>
              <a:rPr lang="it-IT" sz="1000" b="1" dirty="0">
                <a:solidFill>
                  <a:srgbClr val="FFFFFF"/>
                </a:solidFill>
                <a:latin typeface="Calibri" panose="020F0502020204030204" pitchFamily="34" charset="0"/>
                <a:ea typeface="Calibri" panose="020F0502020204030204" pitchFamily="34" charset="0"/>
                <a:cs typeface="Calibri" panose="020F0502020204030204" pitchFamily="34" charset="0"/>
              </a:rPr>
              <a:t>Grotta della Visitazione Cuneo quota 743mslm   Foto di Enrico Lana</a:t>
            </a:r>
            <a:endParaRPr lang="es-419" sz="1100" b="1"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CuadroTexto 11">
            <a:extLst>
              <a:ext uri="{FF2B5EF4-FFF2-40B4-BE49-F238E27FC236}">
                <a16:creationId xmlns:a16="http://schemas.microsoft.com/office/drawing/2014/main" id="{A362962E-037D-D035-4B29-94A9A698EF15}"/>
              </a:ext>
            </a:extLst>
          </p:cNvPr>
          <p:cNvSpPr txBox="1"/>
          <p:nvPr/>
        </p:nvSpPr>
        <p:spPr>
          <a:xfrm>
            <a:off x="3677294" y="1622891"/>
            <a:ext cx="4239673" cy="523220"/>
          </a:xfrm>
          <a:prstGeom prst="rect">
            <a:avLst/>
          </a:prstGeom>
          <a:noFill/>
        </p:spPr>
        <p:txBody>
          <a:bodyPr wrap="square">
            <a:spAutoFit/>
          </a:bodyPr>
          <a:lstStyle/>
          <a:p>
            <a:r>
              <a:rPr lang="it-IT" dirty="0">
                <a:solidFill>
                  <a:schemeClr val="bg1"/>
                </a:solidFill>
              </a:rPr>
              <a:t>Animale di grotta Internazionale in occasione del 19° Congresso Internazionale di Speleologia</a:t>
            </a:r>
            <a:endParaRPr lang="es-419" dirty="0">
              <a:solidFill>
                <a:schemeClr val="bg1"/>
              </a:solidFill>
            </a:endParaRPr>
          </a:p>
        </p:txBody>
      </p:sp>
      <p:pic>
        <p:nvPicPr>
          <p:cNvPr id="18" name="Imagen 17">
            <a:extLst>
              <a:ext uri="{FF2B5EF4-FFF2-40B4-BE49-F238E27FC236}">
                <a16:creationId xmlns:a16="http://schemas.microsoft.com/office/drawing/2014/main" id="{C1987519-B472-A484-219A-4DB1612F4AA9}"/>
              </a:ext>
            </a:extLst>
          </p:cNvPr>
          <p:cNvPicPr>
            <a:picLocks noChangeAspect="1"/>
          </p:cNvPicPr>
          <p:nvPr/>
        </p:nvPicPr>
        <p:blipFill>
          <a:blip r:embed="rId5"/>
          <a:stretch>
            <a:fillRect/>
          </a:stretch>
        </p:blipFill>
        <p:spPr>
          <a:xfrm>
            <a:off x="1909765" y="1534834"/>
            <a:ext cx="1493042" cy="749568"/>
          </a:xfrm>
          <a:prstGeom prst="rect">
            <a:avLst/>
          </a:prstGeom>
        </p:spPr>
      </p:pic>
      <p:sp>
        <p:nvSpPr>
          <p:cNvPr id="21" name="CuadroTexto 20">
            <a:extLst>
              <a:ext uri="{FF2B5EF4-FFF2-40B4-BE49-F238E27FC236}">
                <a16:creationId xmlns:a16="http://schemas.microsoft.com/office/drawing/2014/main" id="{841358BD-7F41-C565-E4D9-B80E176E56BA}"/>
              </a:ext>
            </a:extLst>
          </p:cNvPr>
          <p:cNvSpPr txBox="1"/>
          <p:nvPr/>
        </p:nvSpPr>
        <p:spPr>
          <a:xfrm>
            <a:off x="10460203" y="2955820"/>
            <a:ext cx="1451898" cy="1754326"/>
          </a:xfrm>
          <a:prstGeom prst="rect">
            <a:avLst/>
          </a:prstGeom>
          <a:noFill/>
          <a:ln w="76200">
            <a:solidFill>
              <a:srgbClr val="FFFF00"/>
            </a:solidFill>
          </a:ln>
        </p:spPr>
        <p:txBody>
          <a:bodyPr wrap="square">
            <a:spAutoFit/>
          </a:bodyPr>
          <a:lstStyle/>
          <a:p>
            <a:r>
              <a:rPr kumimoji="0" lang="it-IT" sz="18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8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800" dirty="0"/>
          </a:p>
        </p:txBody>
      </p:sp>
      <p:sp>
        <p:nvSpPr>
          <p:cNvPr id="6" name="CuadroTexto 5">
            <a:extLst>
              <a:ext uri="{FF2B5EF4-FFF2-40B4-BE49-F238E27FC236}">
                <a16:creationId xmlns:a16="http://schemas.microsoft.com/office/drawing/2014/main" id="{2C2C093E-4709-90D6-AA84-94788EDB6282}"/>
              </a:ext>
            </a:extLst>
          </p:cNvPr>
          <p:cNvSpPr txBox="1"/>
          <p:nvPr/>
        </p:nvSpPr>
        <p:spPr>
          <a:xfrm>
            <a:off x="356465" y="2415284"/>
            <a:ext cx="4581295" cy="3293209"/>
          </a:xfrm>
          <a:prstGeom prst="rect">
            <a:avLst/>
          </a:prstGeom>
          <a:noFill/>
        </p:spPr>
        <p:txBody>
          <a:bodyPr wrap="square">
            <a:spAutoFit/>
          </a:bodyPr>
          <a:lstStyle/>
          <a:p>
            <a:r>
              <a:rPr lang="it-IT" sz="1600" dirty="0">
                <a:solidFill>
                  <a:schemeClr val="bg1"/>
                </a:solidFill>
              </a:rPr>
              <a:t>L’Unione Internazionale di Speleologia (UIS) sta lanciando una serie di campagne di alto profilo per sensibilizzare l’opinione pubblica sull’importanza di proteggere i paesaggi carsici e i loro ambienti diversificati. Una di queste iniziative è la selezione internazionale di un “Animale di Grotta dell’Anno”. Per questa campagna, è stato scelto il gruppo delle farfalle cavernicole, invitando ogni paese partecipante a selezionare una specie regionale di farfalla cavernicola e a presentarla al pubblico e alle autorità come in Germania “Animale di Grotta dell’Anno”.</a:t>
            </a:r>
            <a:endParaRPr lang="es-419" sz="1600" dirty="0">
              <a:solidFill>
                <a:schemeClr val="bg1"/>
              </a:solidFill>
            </a:endParaRPr>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6"/>
          <a:stretch>
            <a:fillRect/>
          </a:stretch>
        </p:blipFill>
        <p:spPr>
          <a:xfrm>
            <a:off x="4313971" y="666208"/>
            <a:ext cx="2743200" cy="945894"/>
          </a:xfrm>
          <a:prstGeom prst="rect">
            <a:avLst/>
          </a:prstGeom>
        </p:spPr>
      </p:pic>
      <p:pic>
        <p:nvPicPr>
          <p:cNvPr id="10" name="Imagen 9">
            <a:extLst>
              <a:ext uri="{FF2B5EF4-FFF2-40B4-BE49-F238E27FC236}">
                <a16:creationId xmlns:a16="http://schemas.microsoft.com/office/drawing/2014/main" id="{EB677B83-4EE0-383E-9F2E-66328E9FF84A}"/>
              </a:ext>
            </a:extLst>
          </p:cNvPr>
          <p:cNvPicPr>
            <a:picLocks noChangeAspect="1"/>
          </p:cNvPicPr>
          <p:nvPr/>
        </p:nvPicPr>
        <p:blipFill>
          <a:blip r:embed="rId7"/>
          <a:stretch>
            <a:fillRect/>
          </a:stretch>
        </p:blipFill>
        <p:spPr>
          <a:xfrm>
            <a:off x="5020855" y="3785615"/>
            <a:ext cx="2794100" cy="1922877"/>
          </a:xfrm>
          <a:prstGeom prst="rect">
            <a:avLst/>
          </a:prstGeom>
        </p:spPr>
      </p:pic>
      <p:pic>
        <p:nvPicPr>
          <p:cNvPr id="19" name="Imagen 18">
            <a:extLst>
              <a:ext uri="{FF2B5EF4-FFF2-40B4-BE49-F238E27FC236}">
                <a16:creationId xmlns:a16="http://schemas.microsoft.com/office/drawing/2014/main" id="{0E612424-8E25-95A7-5353-894241B4022A}"/>
              </a:ext>
            </a:extLst>
          </p:cNvPr>
          <p:cNvPicPr>
            <a:picLocks noChangeAspect="1"/>
          </p:cNvPicPr>
          <p:nvPr/>
        </p:nvPicPr>
        <p:blipFill>
          <a:blip r:embed="rId8"/>
          <a:stretch>
            <a:fillRect/>
          </a:stretch>
        </p:blipFill>
        <p:spPr>
          <a:xfrm>
            <a:off x="1909765" y="5484155"/>
            <a:ext cx="887817" cy="1054757"/>
          </a:xfrm>
          <a:prstGeom prst="rect">
            <a:avLst/>
          </a:prstGeom>
        </p:spPr>
      </p:pic>
    </p:spTree>
    <p:extLst>
      <p:ext uri="{BB962C8B-B14F-4D97-AF65-F5344CB8AC3E}">
        <p14:creationId xmlns:p14="http://schemas.microsoft.com/office/powerpoint/2010/main" val="399590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4</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511531" y="413788"/>
            <a:ext cx="1451898" cy="1754326"/>
          </a:xfrm>
          <a:prstGeom prst="rect">
            <a:avLst/>
          </a:prstGeom>
          <a:noFill/>
          <a:ln w="76200">
            <a:solidFill>
              <a:srgbClr val="FFFF00"/>
            </a:solidFill>
          </a:ln>
        </p:spPr>
        <p:txBody>
          <a:bodyPr wrap="square">
            <a:spAutoFit/>
          </a:bodyPr>
          <a:lstStyle/>
          <a:p>
            <a:r>
              <a:rPr kumimoji="0" lang="it-IT" sz="18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8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8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8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4313971" y="666208"/>
            <a:ext cx="2743200" cy="945894"/>
          </a:xfrm>
          <a:prstGeom prst="rect">
            <a:avLst/>
          </a:prstGeom>
        </p:spPr>
      </p:pic>
      <p:sp>
        <p:nvSpPr>
          <p:cNvPr id="3" name="CuadroTexto 2">
            <a:extLst>
              <a:ext uri="{FF2B5EF4-FFF2-40B4-BE49-F238E27FC236}">
                <a16:creationId xmlns:a16="http://schemas.microsoft.com/office/drawing/2014/main" id="{38B02961-C78C-C203-50FC-4A0AC34EBF7C}"/>
              </a:ext>
            </a:extLst>
          </p:cNvPr>
          <p:cNvSpPr txBox="1"/>
          <p:nvPr/>
        </p:nvSpPr>
        <p:spPr>
          <a:xfrm>
            <a:off x="678942" y="2631907"/>
            <a:ext cx="2951226" cy="1815882"/>
          </a:xfrm>
          <a:prstGeom prst="rect">
            <a:avLst/>
          </a:prstGeom>
          <a:noFill/>
        </p:spPr>
        <p:txBody>
          <a:bodyPr wrap="square">
            <a:spAutoFit/>
          </a:bodyPr>
          <a:lstStyle/>
          <a:p>
            <a:r>
              <a:rPr lang="it-IT" dirty="0">
                <a:solidFill>
                  <a:schemeClr val="bg1"/>
                </a:solidFill>
                <a:latin typeface="Aptos" panose="020B0004020202020204" pitchFamily="34" charset="0"/>
              </a:rPr>
              <a:t>Campagna UIS: Sensibilizzazione sulla protezione dei paesaggi carsici. Importanza delle grotte: Rifugi vitali per molte specie. Scelta della falena </a:t>
            </a:r>
            <a:r>
              <a:rPr lang="it-IT" i="1" dirty="0" err="1">
                <a:solidFill>
                  <a:schemeClr val="bg1"/>
                </a:solidFill>
                <a:latin typeface="Aptos" panose="020B0004020202020204" pitchFamily="34" charset="0"/>
              </a:rPr>
              <a:t>Triphosa</a:t>
            </a:r>
            <a:r>
              <a:rPr lang="it-IT" i="1" dirty="0">
                <a:solidFill>
                  <a:schemeClr val="bg1"/>
                </a:solidFill>
                <a:latin typeface="Aptos" panose="020B0004020202020204" pitchFamily="34" charset="0"/>
              </a:rPr>
              <a:t> dubitata</a:t>
            </a:r>
            <a:r>
              <a:rPr lang="it-IT" dirty="0">
                <a:solidFill>
                  <a:schemeClr val="bg1"/>
                </a:solidFill>
                <a:latin typeface="Aptos" panose="020B0004020202020204" pitchFamily="34" charset="0"/>
              </a:rPr>
              <a:t>: Sottolinea la necessità di azione nella ricerca degli ecosistemi sotterranei.</a:t>
            </a:r>
            <a:endParaRPr lang="es-419" dirty="0">
              <a:solidFill>
                <a:schemeClr val="bg1"/>
              </a:solidFill>
              <a:latin typeface="Aptos" panose="020B0004020202020204" pitchFamily="34" charset="0"/>
            </a:endParaRPr>
          </a:p>
        </p:txBody>
      </p:sp>
      <p:pic>
        <p:nvPicPr>
          <p:cNvPr id="13" name="Imagen 12">
            <a:extLst>
              <a:ext uri="{FF2B5EF4-FFF2-40B4-BE49-F238E27FC236}">
                <a16:creationId xmlns:a16="http://schemas.microsoft.com/office/drawing/2014/main" id="{6A95DA33-4420-EE28-C652-18FB4A0EC0C1}"/>
              </a:ext>
            </a:extLst>
          </p:cNvPr>
          <p:cNvPicPr>
            <a:picLocks noChangeAspect="1"/>
          </p:cNvPicPr>
          <p:nvPr/>
        </p:nvPicPr>
        <p:blipFill>
          <a:blip r:embed="rId4"/>
          <a:stretch>
            <a:fillRect/>
          </a:stretch>
        </p:blipFill>
        <p:spPr>
          <a:xfrm>
            <a:off x="4256059" y="1706699"/>
            <a:ext cx="3056542" cy="3056542"/>
          </a:xfrm>
          <a:prstGeom prst="rect">
            <a:avLst/>
          </a:prstGeom>
        </p:spPr>
      </p:pic>
      <p:sp>
        <p:nvSpPr>
          <p:cNvPr id="20" name="CuadroTexto 19">
            <a:extLst>
              <a:ext uri="{FF2B5EF4-FFF2-40B4-BE49-F238E27FC236}">
                <a16:creationId xmlns:a16="http://schemas.microsoft.com/office/drawing/2014/main" id="{35D09583-F833-6BC7-71CF-3141A6C41492}"/>
              </a:ext>
            </a:extLst>
          </p:cNvPr>
          <p:cNvSpPr txBox="1"/>
          <p:nvPr/>
        </p:nvSpPr>
        <p:spPr>
          <a:xfrm>
            <a:off x="962695" y="4965424"/>
            <a:ext cx="6094476" cy="523220"/>
          </a:xfrm>
          <a:prstGeom prst="rect">
            <a:avLst/>
          </a:prstGeom>
          <a:noFill/>
        </p:spPr>
        <p:txBody>
          <a:bodyPr wrap="square">
            <a:spAutoFit/>
          </a:bodyPr>
          <a:lstStyle/>
          <a:p>
            <a:r>
              <a:rPr lang="it-IT" dirty="0">
                <a:solidFill>
                  <a:schemeClr val="bg1"/>
                </a:solidFill>
                <a:latin typeface="Aptos" panose="020B0004020202020204" pitchFamily="34" charset="0"/>
              </a:rPr>
              <a:t>Specie selezionata: </a:t>
            </a:r>
            <a:r>
              <a:rPr lang="it-IT" i="1" dirty="0" err="1">
                <a:solidFill>
                  <a:schemeClr val="bg1"/>
                </a:solidFill>
                <a:latin typeface="Aptos" panose="020B0004020202020204" pitchFamily="34" charset="0"/>
              </a:rPr>
              <a:t>Triphosa</a:t>
            </a:r>
            <a:r>
              <a:rPr lang="it-IT" i="1" dirty="0">
                <a:solidFill>
                  <a:schemeClr val="bg1"/>
                </a:solidFill>
                <a:latin typeface="Aptos" panose="020B0004020202020204" pitchFamily="34" charset="0"/>
              </a:rPr>
              <a:t> dubitata</a:t>
            </a:r>
            <a:r>
              <a:rPr lang="it-IT" dirty="0">
                <a:solidFill>
                  <a:schemeClr val="bg1"/>
                </a:solidFill>
                <a:latin typeface="Aptos" panose="020B0004020202020204" pitchFamily="34" charset="0"/>
              </a:rPr>
              <a:t>, una falena che sverna regolarmente nelle grotte, l’importanza delle grotte come rifugio </a:t>
            </a:r>
            <a:endParaRPr lang="es-419" dirty="0">
              <a:solidFill>
                <a:schemeClr val="bg1"/>
              </a:solidFill>
              <a:latin typeface="Aptos" panose="020B0004020202020204" pitchFamily="34" charset="0"/>
            </a:endParaRPr>
          </a:p>
        </p:txBody>
      </p:sp>
      <p:pic>
        <p:nvPicPr>
          <p:cNvPr id="22" name="Imagen 21">
            <a:extLst>
              <a:ext uri="{FF2B5EF4-FFF2-40B4-BE49-F238E27FC236}">
                <a16:creationId xmlns:a16="http://schemas.microsoft.com/office/drawing/2014/main" id="{5ED0D2C6-BB31-DD76-B416-17E59CC32FF4}"/>
              </a:ext>
            </a:extLst>
          </p:cNvPr>
          <p:cNvPicPr>
            <a:picLocks noChangeAspect="1"/>
          </p:cNvPicPr>
          <p:nvPr/>
        </p:nvPicPr>
        <p:blipFill>
          <a:blip r:embed="rId5"/>
          <a:stretch>
            <a:fillRect/>
          </a:stretch>
        </p:blipFill>
        <p:spPr>
          <a:xfrm>
            <a:off x="7349951" y="3437153"/>
            <a:ext cx="4003849" cy="3056542"/>
          </a:xfrm>
          <a:prstGeom prst="rect">
            <a:avLst/>
          </a:prstGeom>
        </p:spPr>
      </p:pic>
    </p:spTree>
    <p:extLst>
      <p:ext uri="{BB962C8B-B14F-4D97-AF65-F5344CB8AC3E}">
        <p14:creationId xmlns:p14="http://schemas.microsoft.com/office/powerpoint/2010/main" val="301672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5</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4" name="CuadroTexto 3">
            <a:extLst>
              <a:ext uri="{FF2B5EF4-FFF2-40B4-BE49-F238E27FC236}">
                <a16:creationId xmlns:a16="http://schemas.microsoft.com/office/drawing/2014/main" id="{60EBCF23-45CC-109D-DFDE-62F850C3FCB2}"/>
              </a:ext>
            </a:extLst>
          </p:cNvPr>
          <p:cNvSpPr txBox="1"/>
          <p:nvPr/>
        </p:nvSpPr>
        <p:spPr>
          <a:xfrm>
            <a:off x="998982" y="687919"/>
            <a:ext cx="6094476" cy="3970318"/>
          </a:xfrm>
          <a:prstGeom prst="rect">
            <a:avLst/>
          </a:prstGeom>
          <a:noFill/>
        </p:spPr>
        <p:txBody>
          <a:bodyPr wrap="square">
            <a:spAutoFit/>
          </a:bodyPr>
          <a:lstStyle/>
          <a:p>
            <a:r>
              <a:rPr lang="it-IT" b="1" dirty="0">
                <a:solidFill>
                  <a:schemeClr val="bg1"/>
                </a:solidFill>
              </a:rPr>
              <a:t>Panoramica della Specie: </a:t>
            </a:r>
            <a:r>
              <a:rPr lang="it-IT" b="1" i="1" dirty="0" err="1">
                <a:solidFill>
                  <a:schemeClr val="bg1"/>
                </a:solidFill>
              </a:rPr>
              <a:t>Triphosa</a:t>
            </a:r>
            <a:r>
              <a:rPr lang="it-IT" b="1" i="1" dirty="0">
                <a:solidFill>
                  <a:schemeClr val="bg1"/>
                </a:solidFill>
              </a:rPr>
              <a:t> dubitata</a:t>
            </a:r>
          </a:p>
          <a:p>
            <a:pPr>
              <a:buFont typeface="Arial" panose="020B0604020202020204" pitchFamily="34" charset="0"/>
              <a:buChar char="•"/>
            </a:pPr>
            <a:endParaRPr lang="it-IT" b="1" dirty="0">
              <a:solidFill>
                <a:schemeClr val="bg1"/>
              </a:solidFill>
            </a:endParaRPr>
          </a:p>
          <a:p>
            <a:pPr>
              <a:buFont typeface="Arial" panose="020B0604020202020204" pitchFamily="34" charset="0"/>
              <a:buChar char="•"/>
            </a:pPr>
            <a:endParaRPr lang="it-IT" b="1" dirty="0">
              <a:solidFill>
                <a:schemeClr val="bg1"/>
              </a:solidFill>
            </a:endParaRPr>
          </a:p>
          <a:p>
            <a:pPr>
              <a:buFont typeface="Arial" panose="020B0604020202020204" pitchFamily="34" charset="0"/>
              <a:buChar char="•"/>
            </a:pPr>
            <a:endParaRPr lang="it-IT" b="1" dirty="0">
              <a:solidFill>
                <a:schemeClr val="bg1"/>
              </a:solidFill>
            </a:endParaRPr>
          </a:p>
          <a:p>
            <a:pPr>
              <a:buFont typeface="Arial" panose="020B0604020202020204" pitchFamily="34" charset="0"/>
              <a:buChar char="•"/>
            </a:pPr>
            <a:r>
              <a:rPr lang="it-IT" b="1" dirty="0">
                <a:solidFill>
                  <a:schemeClr val="bg1"/>
                </a:solidFill>
              </a:rPr>
              <a:t>Classificazione Scientifica:</a:t>
            </a:r>
            <a:endParaRPr lang="it-IT" dirty="0">
              <a:solidFill>
                <a:schemeClr val="bg1"/>
              </a:solidFill>
            </a:endParaRPr>
          </a:p>
          <a:p>
            <a:pPr marL="742950" lvl="1" indent="-285750">
              <a:buFont typeface="Arial" panose="020B0604020202020204" pitchFamily="34" charset="0"/>
              <a:buChar char="•"/>
            </a:pPr>
            <a:r>
              <a:rPr lang="it-IT" i="1" dirty="0">
                <a:solidFill>
                  <a:schemeClr val="bg1"/>
                </a:solidFill>
              </a:rPr>
              <a:t>Regno</a:t>
            </a:r>
            <a:r>
              <a:rPr lang="it-IT" dirty="0">
                <a:solidFill>
                  <a:schemeClr val="bg1"/>
                </a:solidFill>
              </a:rPr>
              <a:t>: </a:t>
            </a:r>
            <a:r>
              <a:rPr lang="it-IT" dirty="0" err="1">
                <a:solidFill>
                  <a:schemeClr val="bg1"/>
                </a:solidFill>
              </a:rPr>
              <a:t>Animalia</a:t>
            </a:r>
            <a:endParaRPr lang="it-IT" dirty="0">
              <a:solidFill>
                <a:schemeClr val="bg1"/>
              </a:solidFill>
            </a:endParaRPr>
          </a:p>
          <a:p>
            <a:pPr marL="742950" lvl="1" indent="-285750">
              <a:buFont typeface="Arial" panose="020B0604020202020204" pitchFamily="34" charset="0"/>
              <a:buChar char="•"/>
            </a:pPr>
            <a:r>
              <a:rPr lang="it-IT" i="1" dirty="0">
                <a:solidFill>
                  <a:schemeClr val="bg1"/>
                </a:solidFill>
              </a:rPr>
              <a:t>Phylum</a:t>
            </a:r>
            <a:r>
              <a:rPr lang="it-IT" dirty="0">
                <a:solidFill>
                  <a:schemeClr val="bg1"/>
                </a:solidFill>
              </a:rPr>
              <a:t>: </a:t>
            </a:r>
            <a:r>
              <a:rPr lang="it-IT" dirty="0" err="1">
                <a:solidFill>
                  <a:schemeClr val="bg1"/>
                </a:solidFill>
              </a:rPr>
              <a:t>Arthropoda</a:t>
            </a:r>
            <a:endParaRPr lang="it-IT" dirty="0">
              <a:solidFill>
                <a:schemeClr val="bg1"/>
              </a:solidFill>
            </a:endParaRPr>
          </a:p>
          <a:p>
            <a:pPr marL="742950" lvl="1" indent="-285750">
              <a:buFont typeface="Arial" panose="020B0604020202020204" pitchFamily="34" charset="0"/>
              <a:buChar char="•"/>
            </a:pPr>
            <a:r>
              <a:rPr lang="it-IT" i="1" dirty="0">
                <a:solidFill>
                  <a:schemeClr val="bg1"/>
                </a:solidFill>
              </a:rPr>
              <a:t>Classe</a:t>
            </a:r>
            <a:r>
              <a:rPr lang="it-IT" dirty="0">
                <a:solidFill>
                  <a:schemeClr val="bg1"/>
                </a:solidFill>
              </a:rPr>
              <a:t>: </a:t>
            </a:r>
            <a:r>
              <a:rPr lang="it-IT" dirty="0" err="1">
                <a:solidFill>
                  <a:schemeClr val="bg1"/>
                </a:solidFill>
              </a:rPr>
              <a:t>Insecta</a:t>
            </a:r>
            <a:endParaRPr lang="it-IT" dirty="0">
              <a:solidFill>
                <a:schemeClr val="bg1"/>
              </a:solidFill>
            </a:endParaRPr>
          </a:p>
          <a:p>
            <a:pPr marL="742950" lvl="1" indent="-285750">
              <a:buFont typeface="Arial" panose="020B0604020202020204" pitchFamily="34" charset="0"/>
              <a:buChar char="•"/>
            </a:pPr>
            <a:r>
              <a:rPr lang="it-IT" i="1" dirty="0">
                <a:solidFill>
                  <a:schemeClr val="bg1"/>
                </a:solidFill>
              </a:rPr>
              <a:t>Ordine</a:t>
            </a:r>
            <a:r>
              <a:rPr lang="it-IT" dirty="0">
                <a:solidFill>
                  <a:schemeClr val="bg1"/>
                </a:solidFill>
              </a:rPr>
              <a:t>: </a:t>
            </a:r>
            <a:r>
              <a:rPr lang="it-IT" dirty="0" err="1">
                <a:solidFill>
                  <a:schemeClr val="bg1"/>
                </a:solidFill>
              </a:rPr>
              <a:t>Lepidoptera</a:t>
            </a:r>
            <a:endParaRPr lang="it-IT" dirty="0">
              <a:solidFill>
                <a:schemeClr val="bg1"/>
              </a:solidFill>
            </a:endParaRPr>
          </a:p>
          <a:p>
            <a:pPr marL="742950" lvl="1" indent="-285750">
              <a:buFont typeface="Arial" panose="020B0604020202020204" pitchFamily="34" charset="0"/>
              <a:buChar char="•"/>
            </a:pPr>
            <a:r>
              <a:rPr lang="it-IT" i="1" dirty="0">
                <a:solidFill>
                  <a:schemeClr val="bg1"/>
                </a:solidFill>
              </a:rPr>
              <a:t>Famiglia</a:t>
            </a:r>
            <a:r>
              <a:rPr lang="it-IT" dirty="0">
                <a:solidFill>
                  <a:schemeClr val="bg1"/>
                </a:solidFill>
              </a:rPr>
              <a:t>: </a:t>
            </a:r>
            <a:r>
              <a:rPr lang="it-IT" dirty="0" err="1">
                <a:solidFill>
                  <a:schemeClr val="bg1"/>
                </a:solidFill>
              </a:rPr>
              <a:t>Geometridae</a:t>
            </a:r>
            <a:endParaRPr lang="it-IT" dirty="0">
              <a:solidFill>
                <a:schemeClr val="bg1"/>
              </a:solidFill>
            </a:endParaRPr>
          </a:p>
          <a:p>
            <a:pPr marL="742950" lvl="1" indent="-285750">
              <a:buFont typeface="Arial" panose="020B0604020202020204" pitchFamily="34" charset="0"/>
              <a:buChar char="•"/>
            </a:pPr>
            <a:endParaRPr lang="it-IT" dirty="0">
              <a:solidFill>
                <a:schemeClr val="bg1"/>
              </a:solidFill>
            </a:endParaRPr>
          </a:p>
          <a:p>
            <a:pPr marL="742950" lvl="1" indent="-285750">
              <a:buFont typeface="Arial" panose="020B0604020202020204" pitchFamily="34" charset="0"/>
              <a:buChar char="•"/>
            </a:pPr>
            <a:endParaRPr lang="it-IT" dirty="0">
              <a:solidFill>
                <a:schemeClr val="bg1"/>
              </a:solidFill>
            </a:endParaRPr>
          </a:p>
          <a:p>
            <a:pPr>
              <a:buFont typeface="Arial" panose="020B0604020202020204" pitchFamily="34" charset="0"/>
              <a:buChar char="•"/>
            </a:pPr>
            <a:r>
              <a:rPr lang="it-IT" b="1" dirty="0">
                <a:solidFill>
                  <a:schemeClr val="bg1"/>
                </a:solidFill>
              </a:rPr>
              <a:t>Nome Comune:</a:t>
            </a:r>
            <a:r>
              <a:rPr lang="it-IT" dirty="0">
                <a:solidFill>
                  <a:schemeClr val="bg1"/>
                </a:solidFill>
              </a:rPr>
              <a:t> Falena dei ripari</a:t>
            </a:r>
          </a:p>
          <a:p>
            <a:pPr>
              <a:buFont typeface="Arial" panose="020B0604020202020204" pitchFamily="34" charset="0"/>
              <a:buChar char="•"/>
            </a:pPr>
            <a:endParaRPr lang="it-IT" dirty="0">
              <a:solidFill>
                <a:schemeClr val="bg1"/>
              </a:solidFill>
            </a:endParaRPr>
          </a:p>
          <a:p>
            <a:pPr>
              <a:buFont typeface="Arial" panose="020B0604020202020204" pitchFamily="34" charset="0"/>
              <a:buChar char="•"/>
            </a:pPr>
            <a:endParaRPr lang="it-IT" dirty="0">
              <a:solidFill>
                <a:schemeClr val="bg1"/>
              </a:solidFill>
            </a:endParaRPr>
          </a:p>
          <a:p>
            <a:pPr>
              <a:buFont typeface="Arial" panose="020B0604020202020204" pitchFamily="34" charset="0"/>
              <a:buChar char="•"/>
            </a:pPr>
            <a:endParaRPr lang="it-IT" dirty="0">
              <a:solidFill>
                <a:schemeClr val="bg1"/>
              </a:solidFill>
            </a:endParaRPr>
          </a:p>
          <a:p>
            <a:pPr>
              <a:buFont typeface="Arial" panose="020B0604020202020204" pitchFamily="34" charset="0"/>
              <a:buChar char="•"/>
            </a:pPr>
            <a:r>
              <a:rPr lang="it-IT" b="1" dirty="0">
                <a:solidFill>
                  <a:schemeClr val="bg1"/>
                </a:solidFill>
              </a:rPr>
              <a:t>Caratteristica Principale:</a:t>
            </a:r>
            <a:r>
              <a:rPr lang="it-IT" dirty="0">
                <a:solidFill>
                  <a:schemeClr val="bg1"/>
                </a:solidFill>
              </a:rPr>
              <a:t> Sverna in gruppi nelle grotte, entrando in uno stato di diapausa tra agosto e aprile.</a:t>
            </a:r>
          </a:p>
        </p:txBody>
      </p:sp>
      <p:pic>
        <p:nvPicPr>
          <p:cNvPr id="10" name="Imagen 9" descr="Foto montaje de piedra&#10;&#10;Descripción generada automáticamente con confianza baja">
            <a:extLst>
              <a:ext uri="{FF2B5EF4-FFF2-40B4-BE49-F238E27FC236}">
                <a16:creationId xmlns:a16="http://schemas.microsoft.com/office/drawing/2014/main" id="{D0013FA6-97C9-B8E2-3F16-39BAB72EA420}"/>
              </a:ext>
            </a:extLst>
          </p:cNvPr>
          <p:cNvPicPr>
            <a:picLocks noChangeAspect="1"/>
          </p:cNvPicPr>
          <p:nvPr/>
        </p:nvPicPr>
        <p:blipFill>
          <a:blip r:embed="rId4"/>
          <a:stretch>
            <a:fillRect/>
          </a:stretch>
        </p:blipFill>
        <p:spPr>
          <a:xfrm>
            <a:off x="7425930" y="1409443"/>
            <a:ext cx="3927870" cy="3927870"/>
          </a:xfrm>
          <a:prstGeom prst="rect">
            <a:avLst/>
          </a:prstGeom>
        </p:spPr>
      </p:pic>
      <p:sp>
        <p:nvSpPr>
          <p:cNvPr id="12" name="CuadroTexto 11">
            <a:extLst>
              <a:ext uri="{FF2B5EF4-FFF2-40B4-BE49-F238E27FC236}">
                <a16:creationId xmlns:a16="http://schemas.microsoft.com/office/drawing/2014/main" id="{08A75659-9508-DEE9-7C91-B74727EE790A}"/>
              </a:ext>
            </a:extLst>
          </p:cNvPr>
          <p:cNvSpPr txBox="1"/>
          <p:nvPr/>
        </p:nvSpPr>
        <p:spPr>
          <a:xfrm>
            <a:off x="7425930" y="5337313"/>
            <a:ext cx="4031503" cy="523220"/>
          </a:xfrm>
          <a:prstGeom prst="rect">
            <a:avLst/>
          </a:prstGeom>
          <a:noFill/>
        </p:spPr>
        <p:txBody>
          <a:bodyPr wrap="square">
            <a:spAutoFit/>
          </a:bodyPr>
          <a:lstStyle/>
          <a:p>
            <a:r>
              <a:rPr lang="it-IT" i="1" dirty="0" err="1">
                <a:solidFill>
                  <a:schemeClr val="bg1"/>
                </a:solidFill>
                <a:latin typeface="Aptos" panose="020B0004020202020204" pitchFamily="34" charset="0"/>
              </a:rPr>
              <a:t>Triphosa</a:t>
            </a:r>
            <a:r>
              <a:rPr lang="it-IT" i="1" dirty="0">
                <a:solidFill>
                  <a:schemeClr val="bg1"/>
                </a:solidFill>
                <a:latin typeface="Aptos" panose="020B0004020202020204" pitchFamily="34" charset="0"/>
              </a:rPr>
              <a:t> dubitata </a:t>
            </a:r>
            <a:r>
              <a:rPr lang="it-IT" dirty="0" err="1">
                <a:solidFill>
                  <a:schemeClr val="bg1"/>
                </a:solidFill>
                <a:latin typeface="Aptos" panose="020B0004020202020204" pitchFamily="34" charset="0"/>
              </a:rPr>
              <a:t>Barma</a:t>
            </a:r>
            <a:r>
              <a:rPr lang="it-IT" dirty="0">
                <a:solidFill>
                  <a:schemeClr val="bg1"/>
                </a:solidFill>
                <a:latin typeface="Aptos" panose="020B0004020202020204" pitchFamily="34" charset="0"/>
              </a:rPr>
              <a:t> (riparo)  della Brignola Cuneo quota 2045mslm Foto di Enrico Lana</a:t>
            </a:r>
            <a:endParaRPr lang="es-419" dirty="0">
              <a:solidFill>
                <a:schemeClr val="bg1"/>
              </a:solidFill>
              <a:latin typeface="Aptos" panose="020B0004020202020204" pitchFamily="34" charset="0"/>
            </a:endParaRPr>
          </a:p>
        </p:txBody>
      </p:sp>
      <p:sp>
        <p:nvSpPr>
          <p:cNvPr id="15" name="CuadroTexto 14">
            <a:extLst>
              <a:ext uri="{FF2B5EF4-FFF2-40B4-BE49-F238E27FC236}">
                <a16:creationId xmlns:a16="http://schemas.microsoft.com/office/drawing/2014/main" id="{1902A1A8-3C49-E480-66C0-E8C02A032BD8}"/>
              </a:ext>
            </a:extLst>
          </p:cNvPr>
          <p:cNvSpPr txBox="1"/>
          <p:nvPr/>
        </p:nvSpPr>
        <p:spPr>
          <a:xfrm>
            <a:off x="512064" y="4971355"/>
            <a:ext cx="5879592" cy="1384995"/>
          </a:xfrm>
          <a:prstGeom prst="rect">
            <a:avLst/>
          </a:prstGeom>
          <a:noFill/>
        </p:spPr>
        <p:txBody>
          <a:bodyPr wrap="square">
            <a:spAutoFit/>
          </a:bodyPr>
          <a:lstStyle/>
          <a:p>
            <a:r>
              <a:rPr lang="it-IT" dirty="0">
                <a:solidFill>
                  <a:schemeClr val="bg1"/>
                </a:solidFill>
              </a:rPr>
              <a:t>Dimensioni: Apertura alare da 3,8 a 4,8 cm.</a:t>
            </a:r>
          </a:p>
          <a:p>
            <a:r>
              <a:rPr lang="it-IT" dirty="0">
                <a:solidFill>
                  <a:schemeClr val="bg1"/>
                </a:solidFill>
              </a:rPr>
              <a:t>Colorazione: Le ali anteriori sono variabili, dal grigio al marrone violaceo, con bande trasversali. Le ali posteriori sono grigio-marrone con linee trasversali indistinte.</a:t>
            </a:r>
          </a:p>
          <a:p>
            <a:r>
              <a:rPr lang="it-IT" dirty="0">
                <a:solidFill>
                  <a:schemeClr val="bg1"/>
                </a:solidFill>
              </a:rPr>
              <a:t>Posizione di Riposo: Quando riposa, le ali formano un triangolo parzialmente aperto.</a:t>
            </a:r>
            <a:endParaRPr lang="es-419" dirty="0">
              <a:solidFill>
                <a:schemeClr val="bg1"/>
              </a:solidFill>
            </a:endParaRPr>
          </a:p>
        </p:txBody>
      </p:sp>
    </p:spTree>
    <p:extLst>
      <p:ext uri="{BB962C8B-B14F-4D97-AF65-F5344CB8AC3E}">
        <p14:creationId xmlns:p14="http://schemas.microsoft.com/office/powerpoint/2010/main" val="207980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6</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3" name="CuadroTexto 2">
            <a:extLst>
              <a:ext uri="{FF2B5EF4-FFF2-40B4-BE49-F238E27FC236}">
                <a16:creationId xmlns:a16="http://schemas.microsoft.com/office/drawing/2014/main" id="{50BCAC25-969C-E6C5-AF6B-1866B0693B4F}"/>
              </a:ext>
            </a:extLst>
          </p:cNvPr>
          <p:cNvSpPr txBox="1"/>
          <p:nvPr/>
        </p:nvSpPr>
        <p:spPr>
          <a:xfrm>
            <a:off x="1227582" y="357057"/>
            <a:ext cx="4002786" cy="5324535"/>
          </a:xfrm>
          <a:prstGeom prst="rect">
            <a:avLst/>
          </a:prstGeom>
          <a:noFill/>
        </p:spPr>
        <p:txBody>
          <a:bodyPr wrap="square">
            <a:spAutoFit/>
          </a:bodyPr>
          <a:lstStyle/>
          <a:p>
            <a:r>
              <a:rPr lang="it-IT" sz="2000" b="1" dirty="0">
                <a:solidFill>
                  <a:schemeClr val="bg1"/>
                </a:solidFill>
                <a:latin typeface="Aptos" panose="020B0004020202020204" pitchFamily="34" charset="0"/>
              </a:rPr>
              <a:t>Adattamenti e Diapausa</a:t>
            </a:r>
          </a:p>
          <a:p>
            <a:endParaRPr lang="it-IT" sz="2000" dirty="0">
              <a:solidFill>
                <a:schemeClr val="bg1"/>
              </a:solidFill>
              <a:latin typeface="Aptos" panose="020B0004020202020204" pitchFamily="34" charset="0"/>
            </a:endParaRPr>
          </a:p>
          <a:p>
            <a:r>
              <a:rPr lang="it-IT" sz="2000" dirty="0">
                <a:solidFill>
                  <a:schemeClr val="bg1"/>
                </a:solidFill>
                <a:latin typeface="Aptos" panose="020B0004020202020204" pitchFamily="34" charset="0"/>
              </a:rPr>
              <a:t>Diapausa: Strategia per sopravvivere a condizioni difficili, sospendendo lo sviluppo e riducendo l’attività metabolica.</a:t>
            </a:r>
          </a:p>
          <a:p>
            <a:endParaRPr lang="it-IT" sz="2000" dirty="0">
              <a:solidFill>
                <a:schemeClr val="bg1"/>
              </a:solidFill>
              <a:latin typeface="Aptos" panose="020B0004020202020204" pitchFamily="34" charset="0"/>
            </a:endParaRPr>
          </a:p>
          <a:p>
            <a:endParaRPr lang="it-IT" sz="2000" dirty="0">
              <a:solidFill>
                <a:schemeClr val="bg1"/>
              </a:solidFill>
              <a:latin typeface="Aptos" panose="020B0004020202020204" pitchFamily="34" charset="0"/>
            </a:endParaRPr>
          </a:p>
          <a:p>
            <a:r>
              <a:rPr lang="it-IT" sz="2000" dirty="0">
                <a:solidFill>
                  <a:schemeClr val="bg1"/>
                </a:solidFill>
                <a:latin typeface="Aptos" panose="020B0004020202020204" pitchFamily="34" charset="0"/>
              </a:rPr>
              <a:t>Habitat: Vive principalmente nelle zone d’ingresso delle grotte, sfruttando le condizioni microclimatiche stabili.</a:t>
            </a:r>
          </a:p>
          <a:p>
            <a:endParaRPr lang="it-IT" sz="2000" dirty="0">
              <a:solidFill>
                <a:schemeClr val="bg1"/>
              </a:solidFill>
              <a:latin typeface="Aptos" panose="020B0004020202020204" pitchFamily="34" charset="0"/>
            </a:endParaRPr>
          </a:p>
          <a:p>
            <a:endParaRPr lang="it-IT" sz="2000" dirty="0">
              <a:solidFill>
                <a:schemeClr val="bg1"/>
              </a:solidFill>
              <a:latin typeface="Aptos" panose="020B0004020202020204" pitchFamily="34" charset="0"/>
            </a:endParaRPr>
          </a:p>
          <a:p>
            <a:r>
              <a:rPr lang="it-IT" sz="2000" dirty="0">
                <a:solidFill>
                  <a:schemeClr val="bg1"/>
                </a:solidFill>
                <a:latin typeface="Aptos" panose="020B0004020202020204" pitchFamily="34" charset="0"/>
              </a:rPr>
              <a:t>Rappresenta la capacità delle specie </a:t>
            </a:r>
            <a:r>
              <a:rPr lang="it-IT" sz="2000" dirty="0" err="1">
                <a:solidFill>
                  <a:schemeClr val="bg1"/>
                </a:solidFill>
                <a:latin typeface="Aptos" panose="020B0004020202020204" pitchFamily="34" charset="0"/>
              </a:rPr>
              <a:t>subtroglofile</a:t>
            </a:r>
            <a:r>
              <a:rPr lang="it-IT" sz="2000" dirty="0">
                <a:solidFill>
                  <a:schemeClr val="bg1"/>
                </a:solidFill>
                <a:latin typeface="Aptos" panose="020B0004020202020204" pitchFamily="34" charset="0"/>
              </a:rPr>
              <a:t> di adattarsi alla vita parziale in grotta.</a:t>
            </a:r>
            <a:endParaRPr lang="es-419" sz="2000" dirty="0">
              <a:solidFill>
                <a:schemeClr val="bg1"/>
              </a:solidFill>
              <a:latin typeface="Aptos" panose="020B0004020202020204" pitchFamily="34" charset="0"/>
            </a:endParaRPr>
          </a:p>
        </p:txBody>
      </p:sp>
      <p:pic>
        <p:nvPicPr>
          <p:cNvPr id="6" name="Imagen 5">
            <a:extLst>
              <a:ext uri="{FF2B5EF4-FFF2-40B4-BE49-F238E27FC236}">
                <a16:creationId xmlns:a16="http://schemas.microsoft.com/office/drawing/2014/main" id="{6B7EAB90-CC58-7AC5-8020-9EB824EB83AC}"/>
              </a:ext>
            </a:extLst>
          </p:cNvPr>
          <p:cNvPicPr>
            <a:picLocks noChangeAspect="1"/>
          </p:cNvPicPr>
          <p:nvPr/>
        </p:nvPicPr>
        <p:blipFill>
          <a:blip r:embed="rId4"/>
          <a:stretch>
            <a:fillRect/>
          </a:stretch>
        </p:blipFill>
        <p:spPr>
          <a:xfrm>
            <a:off x="5961888" y="1993273"/>
            <a:ext cx="4831790" cy="3223597"/>
          </a:xfrm>
          <a:prstGeom prst="rect">
            <a:avLst/>
          </a:prstGeom>
        </p:spPr>
      </p:pic>
      <p:sp>
        <p:nvSpPr>
          <p:cNvPr id="9" name="CuadroTexto 8">
            <a:extLst>
              <a:ext uri="{FF2B5EF4-FFF2-40B4-BE49-F238E27FC236}">
                <a16:creationId xmlns:a16="http://schemas.microsoft.com/office/drawing/2014/main" id="{DF385158-BB83-E821-AA4C-5B4C9363629E}"/>
              </a:ext>
            </a:extLst>
          </p:cNvPr>
          <p:cNvSpPr txBox="1"/>
          <p:nvPr/>
        </p:nvSpPr>
        <p:spPr>
          <a:xfrm>
            <a:off x="5122926" y="5664337"/>
            <a:ext cx="6094476" cy="523220"/>
          </a:xfrm>
          <a:prstGeom prst="rect">
            <a:avLst/>
          </a:prstGeom>
          <a:noFill/>
        </p:spPr>
        <p:txBody>
          <a:bodyPr wrap="square">
            <a:spAutoFit/>
          </a:bodyPr>
          <a:lstStyle/>
          <a:p>
            <a:r>
              <a:rPr lang="it-IT" dirty="0">
                <a:solidFill>
                  <a:schemeClr val="bg1"/>
                </a:solidFill>
              </a:rPr>
              <a:t>Foto di Valentina Balestra  </a:t>
            </a:r>
            <a:r>
              <a:rPr lang="it-IT" i="1" dirty="0" err="1">
                <a:solidFill>
                  <a:schemeClr val="bg1"/>
                </a:solidFill>
              </a:rPr>
              <a:t>triphosa</a:t>
            </a:r>
            <a:r>
              <a:rPr lang="it-IT" i="1" dirty="0">
                <a:solidFill>
                  <a:schemeClr val="bg1"/>
                </a:solidFill>
              </a:rPr>
              <a:t> dubitata  </a:t>
            </a:r>
            <a:r>
              <a:rPr lang="it-IT" dirty="0">
                <a:solidFill>
                  <a:schemeClr val="bg1"/>
                </a:solidFill>
              </a:rPr>
              <a:t>grotta Romina, a Magliano Alpi, in Provincia di Cuneo (Piemonte).</a:t>
            </a:r>
            <a:endParaRPr lang="es-419" dirty="0">
              <a:solidFill>
                <a:schemeClr val="bg1"/>
              </a:solidFill>
            </a:endParaRPr>
          </a:p>
        </p:txBody>
      </p:sp>
    </p:spTree>
    <p:extLst>
      <p:ext uri="{BB962C8B-B14F-4D97-AF65-F5344CB8AC3E}">
        <p14:creationId xmlns:p14="http://schemas.microsoft.com/office/powerpoint/2010/main" val="860051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7</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4" name="CuadroTexto 3">
            <a:extLst>
              <a:ext uri="{FF2B5EF4-FFF2-40B4-BE49-F238E27FC236}">
                <a16:creationId xmlns:a16="http://schemas.microsoft.com/office/drawing/2014/main" id="{5F065703-5AAD-170D-916A-BBE41BBC0B16}"/>
              </a:ext>
            </a:extLst>
          </p:cNvPr>
          <p:cNvSpPr txBox="1"/>
          <p:nvPr/>
        </p:nvSpPr>
        <p:spPr>
          <a:xfrm>
            <a:off x="1051560" y="382483"/>
            <a:ext cx="5559934" cy="3785652"/>
          </a:xfrm>
          <a:prstGeom prst="rect">
            <a:avLst/>
          </a:prstGeom>
          <a:noFill/>
        </p:spPr>
        <p:txBody>
          <a:bodyPr wrap="square">
            <a:spAutoFit/>
          </a:bodyPr>
          <a:lstStyle/>
          <a:p>
            <a:r>
              <a:rPr lang="it-IT" sz="2000" dirty="0">
                <a:solidFill>
                  <a:schemeClr val="bg1"/>
                </a:solidFill>
                <a:latin typeface="Aptos" panose="020B0004020202020204" pitchFamily="34" charset="0"/>
              </a:rPr>
              <a:t>Importanza Ecologica</a:t>
            </a:r>
          </a:p>
          <a:p>
            <a:endParaRPr lang="it-IT" sz="2000" dirty="0">
              <a:solidFill>
                <a:schemeClr val="bg1"/>
              </a:solidFill>
              <a:latin typeface="Aptos" panose="020B0004020202020204" pitchFamily="34" charset="0"/>
            </a:endParaRPr>
          </a:p>
          <a:p>
            <a:r>
              <a:rPr lang="it-IT" sz="2000" dirty="0">
                <a:solidFill>
                  <a:schemeClr val="bg1"/>
                </a:solidFill>
                <a:latin typeface="Aptos" panose="020B0004020202020204" pitchFamily="34" charset="0"/>
              </a:rPr>
              <a:t>Simbolismo: La </a:t>
            </a:r>
            <a:r>
              <a:rPr lang="it-IT" sz="2000" i="1" dirty="0" err="1">
                <a:solidFill>
                  <a:schemeClr val="bg1"/>
                </a:solidFill>
                <a:latin typeface="Aptos" panose="020B0004020202020204" pitchFamily="34" charset="0"/>
              </a:rPr>
              <a:t>Triphosa</a:t>
            </a:r>
            <a:r>
              <a:rPr lang="it-IT" sz="2000" dirty="0">
                <a:solidFill>
                  <a:schemeClr val="bg1"/>
                </a:solidFill>
                <a:latin typeface="Aptos" panose="020B0004020202020204" pitchFamily="34" charset="0"/>
              </a:rPr>
              <a:t> </a:t>
            </a:r>
            <a:r>
              <a:rPr lang="it-IT" sz="2000" i="1" dirty="0">
                <a:solidFill>
                  <a:schemeClr val="bg1"/>
                </a:solidFill>
                <a:latin typeface="Aptos" panose="020B0004020202020204" pitchFamily="34" charset="0"/>
              </a:rPr>
              <a:t>dubitata</a:t>
            </a:r>
            <a:r>
              <a:rPr lang="it-IT" sz="2000" dirty="0">
                <a:solidFill>
                  <a:schemeClr val="bg1"/>
                </a:solidFill>
                <a:latin typeface="Aptos" panose="020B0004020202020204" pitchFamily="34" charset="0"/>
              </a:rPr>
              <a:t> simboleggia la necessità di proteggere le grotte, essenziali per la sopravvivenza di molte specie.</a:t>
            </a:r>
          </a:p>
          <a:p>
            <a:endParaRPr lang="it-IT" sz="2000" dirty="0">
              <a:solidFill>
                <a:schemeClr val="bg1"/>
              </a:solidFill>
              <a:latin typeface="Aptos" panose="020B0004020202020204" pitchFamily="34" charset="0"/>
            </a:endParaRPr>
          </a:p>
          <a:p>
            <a:endParaRPr lang="it-IT" sz="2000" dirty="0">
              <a:solidFill>
                <a:schemeClr val="bg1"/>
              </a:solidFill>
              <a:latin typeface="Aptos" panose="020B0004020202020204" pitchFamily="34" charset="0"/>
            </a:endParaRPr>
          </a:p>
          <a:p>
            <a:r>
              <a:rPr lang="it-IT" sz="2000" dirty="0">
                <a:solidFill>
                  <a:schemeClr val="bg1"/>
                </a:solidFill>
                <a:latin typeface="Aptos" panose="020B0004020202020204" pitchFamily="34" charset="0"/>
              </a:rPr>
              <a:t>Distribuzione: La falena </a:t>
            </a:r>
            <a:r>
              <a:rPr lang="it-IT" sz="2000" i="1" dirty="0" err="1">
                <a:solidFill>
                  <a:schemeClr val="bg1"/>
                </a:solidFill>
                <a:latin typeface="Aptos" panose="020B0004020202020204" pitchFamily="34" charset="0"/>
              </a:rPr>
              <a:t>Triphosa</a:t>
            </a:r>
            <a:r>
              <a:rPr lang="it-IT" sz="2000" i="1" dirty="0">
                <a:solidFill>
                  <a:schemeClr val="bg1"/>
                </a:solidFill>
                <a:latin typeface="Aptos" panose="020B0004020202020204" pitchFamily="34" charset="0"/>
              </a:rPr>
              <a:t> dubitata </a:t>
            </a:r>
            <a:r>
              <a:rPr lang="it-IT" sz="2000" dirty="0">
                <a:solidFill>
                  <a:schemeClr val="bg1"/>
                </a:solidFill>
                <a:latin typeface="Aptos" panose="020B0004020202020204" pitchFamily="34" charset="0"/>
              </a:rPr>
              <a:t>presenta una distribuzione Paleartica, un termine che si riferisce a una vasta regione biogeografica che copre l’Europa, il Nord Africa e gran parte dell’Asia fino all’Asia orientale. </a:t>
            </a:r>
            <a:endParaRPr lang="es-419" sz="2000" dirty="0">
              <a:solidFill>
                <a:schemeClr val="bg1"/>
              </a:solidFill>
              <a:latin typeface="Aptos" panose="020B0004020202020204" pitchFamily="34" charset="0"/>
            </a:endParaRPr>
          </a:p>
        </p:txBody>
      </p:sp>
      <p:pic>
        <p:nvPicPr>
          <p:cNvPr id="10" name="Imagen 9">
            <a:extLst>
              <a:ext uri="{FF2B5EF4-FFF2-40B4-BE49-F238E27FC236}">
                <a16:creationId xmlns:a16="http://schemas.microsoft.com/office/drawing/2014/main" id="{49CBF6D1-F53D-9B14-3841-9D64E13305DA}"/>
              </a:ext>
            </a:extLst>
          </p:cNvPr>
          <p:cNvPicPr>
            <a:picLocks noChangeAspect="1"/>
          </p:cNvPicPr>
          <p:nvPr/>
        </p:nvPicPr>
        <p:blipFill>
          <a:blip r:embed="rId4"/>
          <a:stretch>
            <a:fillRect/>
          </a:stretch>
        </p:blipFill>
        <p:spPr>
          <a:xfrm>
            <a:off x="7830315" y="1542590"/>
            <a:ext cx="3337560" cy="4672584"/>
          </a:xfrm>
          <a:prstGeom prst="rect">
            <a:avLst/>
          </a:prstGeom>
        </p:spPr>
      </p:pic>
      <p:pic>
        <p:nvPicPr>
          <p:cNvPr id="11" name="Imagen 10">
            <a:extLst>
              <a:ext uri="{FF2B5EF4-FFF2-40B4-BE49-F238E27FC236}">
                <a16:creationId xmlns:a16="http://schemas.microsoft.com/office/drawing/2014/main" id="{2F82883E-DCDF-647F-3D09-1701FD8BE61A}"/>
              </a:ext>
            </a:extLst>
          </p:cNvPr>
          <p:cNvPicPr>
            <a:picLocks noChangeAspect="1"/>
          </p:cNvPicPr>
          <p:nvPr/>
        </p:nvPicPr>
        <p:blipFill>
          <a:blip r:embed="rId5"/>
          <a:stretch>
            <a:fillRect/>
          </a:stretch>
        </p:blipFill>
        <p:spPr>
          <a:xfrm>
            <a:off x="1335024" y="4480560"/>
            <a:ext cx="4245484" cy="2068297"/>
          </a:xfrm>
          <a:prstGeom prst="rect">
            <a:avLst/>
          </a:prstGeom>
        </p:spPr>
      </p:pic>
    </p:spTree>
    <p:extLst>
      <p:ext uri="{BB962C8B-B14F-4D97-AF65-F5344CB8AC3E}">
        <p14:creationId xmlns:p14="http://schemas.microsoft.com/office/powerpoint/2010/main" val="4284728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8</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3" name="CuadroTexto 2">
            <a:extLst>
              <a:ext uri="{FF2B5EF4-FFF2-40B4-BE49-F238E27FC236}">
                <a16:creationId xmlns:a16="http://schemas.microsoft.com/office/drawing/2014/main" id="{3C0253DA-FDF3-8FBB-8D1C-C1F03330A0A9}"/>
              </a:ext>
            </a:extLst>
          </p:cNvPr>
          <p:cNvSpPr txBox="1"/>
          <p:nvPr/>
        </p:nvSpPr>
        <p:spPr>
          <a:xfrm>
            <a:off x="1044702" y="364195"/>
            <a:ext cx="4789170" cy="2339102"/>
          </a:xfrm>
          <a:prstGeom prst="rect">
            <a:avLst/>
          </a:prstGeom>
          <a:noFill/>
        </p:spPr>
        <p:txBody>
          <a:bodyPr wrap="square">
            <a:spAutoFit/>
          </a:bodyPr>
          <a:lstStyle/>
          <a:p>
            <a:r>
              <a:rPr lang="it-IT" sz="2000" b="1" dirty="0">
                <a:solidFill>
                  <a:schemeClr val="bg1"/>
                </a:solidFill>
                <a:latin typeface="Aptos" panose="020B0004020202020204" pitchFamily="34" charset="0"/>
              </a:rPr>
              <a:t>Alimentazione</a:t>
            </a:r>
            <a:endParaRPr lang="it-IT" b="1" dirty="0">
              <a:solidFill>
                <a:schemeClr val="bg1"/>
              </a:solidFill>
              <a:latin typeface="Aptos" panose="020B0004020202020204" pitchFamily="34" charset="0"/>
            </a:endParaRPr>
          </a:p>
          <a:p>
            <a:endParaRPr lang="it-IT" dirty="0">
              <a:solidFill>
                <a:schemeClr val="bg1"/>
              </a:solidFill>
              <a:latin typeface="Aptos" panose="020B0004020202020204" pitchFamily="34" charset="0"/>
            </a:endParaRPr>
          </a:p>
          <a:p>
            <a:endParaRPr lang="it-IT" dirty="0">
              <a:solidFill>
                <a:schemeClr val="bg1"/>
              </a:solidFill>
              <a:latin typeface="Aptos" panose="020B0004020202020204" pitchFamily="34" charset="0"/>
            </a:endParaRPr>
          </a:p>
          <a:p>
            <a:r>
              <a:rPr lang="it-IT" dirty="0">
                <a:solidFill>
                  <a:schemeClr val="bg1"/>
                </a:solidFill>
                <a:latin typeface="Aptos" panose="020B0004020202020204" pitchFamily="34" charset="0"/>
              </a:rPr>
              <a:t>Dieta degli Adulti: Durante l’attività, si nutrono di polline e nettare, soprattutto da amenti di piante come </a:t>
            </a:r>
            <a:r>
              <a:rPr lang="it-IT" dirty="0" err="1">
                <a:solidFill>
                  <a:schemeClr val="bg1"/>
                </a:solidFill>
                <a:latin typeface="Aptos" panose="020B0004020202020204" pitchFamily="34" charset="0"/>
              </a:rPr>
              <a:t>Salix</a:t>
            </a:r>
            <a:r>
              <a:rPr lang="it-IT" dirty="0">
                <a:solidFill>
                  <a:schemeClr val="bg1"/>
                </a:solidFill>
                <a:latin typeface="Aptos" panose="020B0004020202020204" pitchFamily="34" charset="0"/>
              </a:rPr>
              <a:t> (salice) e </a:t>
            </a:r>
            <a:r>
              <a:rPr lang="it-IT" dirty="0" err="1">
                <a:solidFill>
                  <a:schemeClr val="bg1"/>
                </a:solidFill>
                <a:latin typeface="Aptos" panose="020B0004020202020204" pitchFamily="34" charset="0"/>
              </a:rPr>
              <a:t>Buddleja</a:t>
            </a:r>
            <a:r>
              <a:rPr lang="it-IT" dirty="0">
                <a:solidFill>
                  <a:schemeClr val="bg1"/>
                </a:solidFill>
                <a:latin typeface="Aptos" panose="020B0004020202020204" pitchFamily="34" charset="0"/>
              </a:rPr>
              <a:t> (albero delle farfalle).</a:t>
            </a:r>
          </a:p>
          <a:p>
            <a:endParaRPr lang="it-IT" dirty="0">
              <a:solidFill>
                <a:schemeClr val="bg1"/>
              </a:solidFill>
              <a:latin typeface="Aptos" panose="020B0004020202020204" pitchFamily="34" charset="0"/>
            </a:endParaRPr>
          </a:p>
          <a:p>
            <a:endParaRPr lang="it-IT" dirty="0">
              <a:solidFill>
                <a:schemeClr val="bg1"/>
              </a:solidFill>
              <a:latin typeface="Aptos" panose="020B0004020202020204" pitchFamily="34" charset="0"/>
            </a:endParaRPr>
          </a:p>
          <a:p>
            <a:r>
              <a:rPr lang="it-IT" dirty="0">
                <a:solidFill>
                  <a:schemeClr val="bg1"/>
                </a:solidFill>
                <a:latin typeface="Aptos" panose="020B0004020202020204" pitchFamily="34" charset="0"/>
              </a:rPr>
              <a:t>Dieta delle Larve: Le larve sono polifaghe, si nutrono di foglie di piante come </a:t>
            </a:r>
            <a:r>
              <a:rPr lang="it-IT" i="1" dirty="0" err="1">
                <a:solidFill>
                  <a:schemeClr val="bg1"/>
                </a:solidFill>
                <a:latin typeface="Aptos" panose="020B0004020202020204" pitchFamily="34" charset="0"/>
              </a:rPr>
              <a:t>Rhamnus</a:t>
            </a:r>
            <a:r>
              <a:rPr lang="it-IT" dirty="0">
                <a:solidFill>
                  <a:schemeClr val="bg1"/>
                </a:solidFill>
                <a:latin typeface="Aptos" panose="020B0004020202020204" pitchFamily="34" charset="0"/>
              </a:rPr>
              <a:t>, </a:t>
            </a:r>
            <a:r>
              <a:rPr lang="it-IT" i="1" dirty="0" err="1">
                <a:solidFill>
                  <a:schemeClr val="bg1"/>
                </a:solidFill>
                <a:latin typeface="Aptos" panose="020B0004020202020204" pitchFamily="34" charset="0"/>
              </a:rPr>
              <a:t>Prunus</a:t>
            </a:r>
            <a:r>
              <a:rPr lang="it-IT" dirty="0">
                <a:solidFill>
                  <a:schemeClr val="bg1"/>
                </a:solidFill>
                <a:latin typeface="Aptos" panose="020B0004020202020204" pitchFamily="34" charset="0"/>
              </a:rPr>
              <a:t> e </a:t>
            </a:r>
            <a:r>
              <a:rPr lang="it-IT" i="1" dirty="0" err="1">
                <a:solidFill>
                  <a:schemeClr val="bg1"/>
                </a:solidFill>
                <a:latin typeface="Aptos" panose="020B0004020202020204" pitchFamily="34" charset="0"/>
              </a:rPr>
              <a:t>Frangula</a:t>
            </a:r>
            <a:r>
              <a:rPr lang="it-IT" i="1" dirty="0">
                <a:solidFill>
                  <a:schemeClr val="bg1"/>
                </a:solidFill>
                <a:latin typeface="Aptos" panose="020B0004020202020204" pitchFamily="34" charset="0"/>
              </a:rPr>
              <a:t> </a:t>
            </a:r>
            <a:r>
              <a:rPr lang="it-IT" i="1" dirty="0" err="1">
                <a:solidFill>
                  <a:schemeClr val="bg1"/>
                </a:solidFill>
                <a:latin typeface="Aptos" panose="020B0004020202020204" pitchFamily="34" charset="0"/>
              </a:rPr>
              <a:t>alnus</a:t>
            </a:r>
            <a:r>
              <a:rPr lang="it-IT" dirty="0">
                <a:solidFill>
                  <a:schemeClr val="bg1"/>
                </a:solidFill>
                <a:latin typeface="Aptos" panose="020B0004020202020204" pitchFamily="34" charset="0"/>
              </a:rPr>
              <a:t>.</a:t>
            </a:r>
            <a:endParaRPr lang="es-419" dirty="0">
              <a:solidFill>
                <a:schemeClr val="bg1"/>
              </a:solidFill>
              <a:latin typeface="Aptos" panose="020B0004020202020204" pitchFamily="34" charset="0"/>
            </a:endParaRPr>
          </a:p>
        </p:txBody>
      </p:sp>
      <p:pic>
        <p:nvPicPr>
          <p:cNvPr id="5" name="Imagen 4">
            <a:extLst>
              <a:ext uri="{FF2B5EF4-FFF2-40B4-BE49-F238E27FC236}">
                <a16:creationId xmlns:a16="http://schemas.microsoft.com/office/drawing/2014/main" id="{003CC4C8-A6AD-0C12-B65D-9C1E8B4ADD1C}"/>
              </a:ext>
            </a:extLst>
          </p:cNvPr>
          <p:cNvPicPr>
            <a:picLocks noChangeAspect="1"/>
          </p:cNvPicPr>
          <p:nvPr/>
        </p:nvPicPr>
        <p:blipFill>
          <a:blip r:embed="rId4"/>
          <a:stretch>
            <a:fillRect/>
          </a:stretch>
        </p:blipFill>
        <p:spPr>
          <a:xfrm>
            <a:off x="604397" y="2795393"/>
            <a:ext cx="2987672" cy="3926082"/>
          </a:xfrm>
          <a:prstGeom prst="rect">
            <a:avLst/>
          </a:prstGeom>
        </p:spPr>
      </p:pic>
      <p:pic>
        <p:nvPicPr>
          <p:cNvPr id="6" name="Imagen 5">
            <a:extLst>
              <a:ext uri="{FF2B5EF4-FFF2-40B4-BE49-F238E27FC236}">
                <a16:creationId xmlns:a16="http://schemas.microsoft.com/office/drawing/2014/main" id="{ECFCF265-EE48-820E-60AC-8CE89D283543}"/>
              </a:ext>
            </a:extLst>
          </p:cNvPr>
          <p:cNvPicPr>
            <a:picLocks noChangeAspect="1"/>
          </p:cNvPicPr>
          <p:nvPr/>
        </p:nvPicPr>
        <p:blipFill>
          <a:blip r:embed="rId5"/>
          <a:stretch>
            <a:fillRect/>
          </a:stretch>
        </p:blipFill>
        <p:spPr>
          <a:xfrm>
            <a:off x="7124570" y="1399031"/>
            <a:ext cx="4022727" cy="4297681"/>
          </a:xfrm>
          <a:prstGeom prst="rect">
            <a:avLst/>
          </a:prstGeom>
        </p:spPr>
      </p:pic>
      <p:pic>
        <p:nvPicPr>
          <p:cNvPr id="8" name="Imagen 7">
            <a:extLst>
              <a:ext uri="{FF2B5EF4-FFF2-40B4-BE49-F238E27FC236}">
                <a16:creationId xmlns:a16="http://schemas.microsoft.com/office/drawing/2014/main" id="{C3FE377A-0CAD-B019-4D29-DB248C58FCB7}"/>
              </a:ext>
            </a:extLst>
          </p:cNvPr>
          <p:cNvPicPr>
            <a:picLocks noChangeAspect="1"/>
          </p:cNvPicPr>
          <p:nvPr/>
        </p:nvPicPr>
        <p:blipFill>
          <a:blip r:embed="rId6"/>
          <a:stretch>
            <a:fillRect/>
          </a:stretch>
        </p:blipFill>
        <p:spPr>
          <a:xfrm>
            <a:off x="4429271" y="4154704"/>
            <a:ext cx="1947883" cy="2435575"/>
          </a:xfrm>
          <a:prstGeom prst="rect">
            <a:avLst/>
          </a:prstGeom>
        </p:spPr>
      </p:pic>
      <p:sp>
        <p:nvSpPr>
          <p:cNvPr id="12" name="CuadroTexto 11">
            <a:extLst>
              <a:ext uri="{FF2B5EF4-FFF2-40B4-BE49-F238E27FC236}">
                <a16:creationId xmlns:a16="http://schemas.microsoft.com/office/drawing/2014/main" id="{977F8701-39B3-FD8F-3F6E-EE8C189C8D72}"/>
              </a:ext>
            </a:extLst>
          </p:cNvPr>
          <p:cNvSpPr txBox="1"/>
          <p:nvPr/>
        </p:nvSpPr>
        <p:spPr>
          <a:xfrm>
            <a:off x="6377154" y="6202461"/>
            <a:ext cx="6094476" cy="307777"/>
          </a:xfrm>
          <a:prstGeom prst="rect">
            <a:avLst/>
          </a:prstGeom>
          <a:noFill/>
        </p:spPr>
        <p:txBody>
          <a:bodyPr wrap="square">
            <a:spAutoFit/>
          </a:bodyPr>
          <a:lstStyle/>
          <a:p>
            <a:r>
              <a:rPr lang="it-IT" dirty="0">
                <a:solidFill>
                  <a:schemeClr val="bg1"/>
                </a:solidFill>
                <a:latin typeface="Aptos" panose="020B0004020202020204" pitchFamily="34" charset="0"/>
              </a:rPr>
              <a:t>Pianta ospite </a:t>
            </a:r>
            <a:r>
              <a:rPr lang="it-IT" i="1" dirty="0" err="1">
                <a:solidFill>
                  <a:schemeClr val="bg1"/>
                </a:solidFill>
                <a:latin typeface="Aptos" panose="020B0004020202020204" pitchFamily="34" charset="0"/>
              </a:rPr>
              <a:t>Prunus</a:t>
            </a:r>
            <a:r>
              <a:rPr lang="it-IT" dirty="0">
                <a:solidFill>
                  <a:schemeClr val="bg1"/>
                </a:solidFill>
                <a:latin typeface="Aptos" panose="020B0004020202020204" pitchFamily="34" charset="0"/>
              </a:rPr>
              <a:t> sp. Foto di Giovanni Zaccaria</a:t>
            </a:r>
            <a:endParaRPr lang="es-419" dirty="0">
              <a:solidFill>
                <a:schemeClr val="bg1"/>
              </a:solidFill>
              <a:latin typeface="Aptos" panose="020B0004020202020204" pitchFamily="34" charset="0"/>
            </a:endParaRPr>
          </a:p>
        </p:txBody>
      </p:sp>
    </p:spTree>
    <p:extLst>
      <p:ext uri="{BB962C8B-B14F-4D97-AF65-F5344CB8AC3E}">
        <p14:creationId xmlns:p14="http://schemas.microsoft.com/office/powerpoint/2010/main" val="391390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16" name="Google Shape;1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pPr marL="0" lvl="0" indent="0" algn="r" rtl="0">
                <a:spcBef>
                  <a:spcPts val="0"/>
                </a:spcBef>
                <a:spcAft>
                  <a:spcPts val="0"/>
                </a:spcAft>
                <a:buNone/>
              </a:pPr>
              <a:t>9</a:t>
            </a:fld>
            <a:endParaRPr/>
          </a:p>
        </p:txBody>
      </p:sp>
      <p:sp>
        <p:nvSpPr>
          <p:cNvPr id="21" name="CuadroTexto 20">
            <a:extLst>
              <a:ext uri="{FF2B5EF4-FFF2-40B4-BE49-F238E27FC236}">
                <a16:creationId xmlns:a16="http://schemas.microsoft.com/office/drawing/2014/main" id="{841358BD-7F41-C565-E4D9-B80E176E56BA}"/>
              </a:ext>
            </a:extLst>
          </p:cNvPr>
          <p:cNvSpPr txBox="1"/>
          <p:nvPr/>
        </p:nvSpPr>
        <p:spPr>
          <a:xfrm>
            <a:off x="7891272" y="133921"/>
            <a:ext cx="860069" cy="1107996"/>
          </a:xfrm>
          <a:prstGeom prst="rect">
            <a:avLst/>
          </a:prstGeom>
          <a:noFill/>
          <a:ln w="76200">
            <a:solidFill>
              <a:srgbClr val="FFFF00"/>
            </a:solidFill>
          </a:ln>
        </p:spPr>
        <p:txBody>
          <a:bodyPr wrap="square">
            <a:spAutoFit/>
          </a:bodyPr>
          <a:lstStyle/>
          <a:p>
            <a:r>
              <a:rPr kumimoji="0" lang="it-IT" sz="1100" b="1" i="0"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Animale di Grotta dell'Anno 2025</a:t>
            </a:r>
          </a:p>
          <a:p>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it-IT" sz="1100" b="1" i="1" u="none" strike="noStrike" kern="100" cap="none" spc="0" normalizeH="0" baseline="0" noProof="0" dirty="0" err="1">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Triphosa</a:t>
            </a:r>
            <a:r>
              <a:rPr kumimoji="0" lang="it-IT" sz="1100" b="1" i="1" u="none" strike="noStrike" kern="1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Times New Roman" panose="02020603050405020304" pitchFamily="18" charset="0"/>
              </a:rPr>
              <a:t> dubitata</a:t>
            </a:r>
            <a:endParaRPr lang="es-419" sz="1100" dirty="0"/>
          </a:p>
        </p:txBody>
      </p:sp>
      <p:pic>
        <p:nvPicPr>
          <p:cNvPr id="7" name="Imagen 6">
            <a:extLst>
              <a:ext uri="{FF2B5EF4-FFF2-40B4-BE49-F238E27FC236}">
                <a16:creationId xmlns:a16="http://schemas.microsoft.com/office/drawing/2014/main" id="{1A47BD67-1706-FE13-3D71-B4F0561787A5}"/>
              </a:ext>
            </a:extLst>
          </p:cNvPr>
          <p:cNvPicPr>
            <a:picLocks noChangeAspect="1"/>
          </p:cNvPicPr>
          <p:nvPr/>
        </p:nvPicPr>
        <p:blipFill>
          <a:blip r:embed="rId3"/>
          <a:stretch>
            <a:fillRect/>
          </a:stretch>
        </p:blipFill>
        <p:spPr>
          <a:xfrm>
            <a:off x="8943365" y="136525"/>
            <a:ext cx="2743200" cy="945894"/>
          </a:xfrm>
          <a:prstGeom prst="rect">
            <a:avLst/>
          </a:prstGeom>
        </p:spPr>
      </p:pic>
      <p:sp>
        <p:nvSpPr>
          <p:cNvPr id="4" name="CuadroTexto 3">
            <a:extLst>
              <a:ext uri="{FF2B5EF4-FFF2-40B4-BE49-F238E27FC236}">
                <a16:creationId xmlns:a16="http://schemas.microsoft.com/office/drawing/2014/main" id="{9B175C45-7A12-40AB-7D0B-EEAE3B194729}"/>
              </a:ext>
            </a:extLst>
          </p:cNvPr>
          <p:cNvSpPr txBox="1"/>
          <p:nvPr/>
        </p:nvSpPr>
        <p:spPr>
          <a:xfrm>
            <a:off x="779526" y="379357"/>
            <a:ext cx="6094476" cy="3662541"/>
          </a:xfrm>
          <a:prstGeom prst="rect">
            <a:avLst/>
          </a:prstGeom>
          <a:noFill/>
        </p:spPr>
        <p:txBody>
          <a:bodyPr wrap="square">
            <a:spAutoFit/>
          </a:bodyPr>
          <a:lstStyle/>
          <a:p>
            <a:r>
              <a:rPr lang="it-IT" sz="2000" b="1" dirty="0">
                <a:solidFill>
                  <a:schemeClr val="bg1"/>
                </a:solidFill>
                <a:latin typeface="Aptos" panose="020B0004020202020204" pitchFamily="34" charset="0"/>
              </a:rPr>
              <a:t>Riproduzione e Ciclo Vitale</a:t>
            </a:r>
          </a:p>
          <a:p>
            <a:endParaRPr lang="it-IT" sz="2000" dirty="0">
              <a:solidFill>
                <a:schemeClr val="bg1"/>
              </a:solidFill>
              <a:latin typeface="Aptos" panose="020B0004020202020204" pitchFamily="34" charset="0"/>
            </a:endParaRPr>
          </a:p>
          <a:p>
            <a:r>
              <a:rPr lang="it-IT" sz="1600" dirty="0">
                <a:solidFill>
                  <a:schemeClr val="bg1"/>
                </a:solidFill>
                <a:latin typeface="Aptos" panose="020B0004020202020204" pitchFamily="34" charset="0"/>
              </a:rPr>
              <a:t>Diapausa Invernale: Gli adulti trascorrono l'inverno nelle grotte in uno stato di diapausa parziale.</a:t>
            </a:r>
          </a:p>
          <a:p>
            <a:endParaRPr lang="it-IT" sz="1600" dirty="0">
              <a:solidFill>
                <a:schemeClr val="bg1"/>
              </a:solidFill>
              <a:latin typeface="Aptos" panose="020B0004020202020204" pitchFamily="34" charset="0"/>
            </a:endParaRPr>
          </a:p>
          <a:p>
            <a:endParaRPr lang="it-IT" sz="1600" dirty="0">
              <a:solidFill>
                <a:schemeClr val="bg1"/>
              </a:solidFill>
              <a:latin typeface="Aptos" panose="020B0004020202020204" pitchFamily="34" charset="0"/>
            </a:endParaRPr>
          </a:p>
          <a:p>
            <a:r>
              <a:rPr lang="it-IT" sz="1600" dirty="0">
                <a:solidFill>
                  <a:schemeClr val="bg1"/>
                </a:solidFill>
                <a:latin typeface="Aptos" panose="020B0004020202020204" pitchFamily="34" charset="0"/>
              </a:rPr>
              <a:t>Accoppiamento: Avviene spesso nelle grotte, dove i maschi rilasciano una spermatofora nelle femmine, che trattiene lo sperma fino alla fine dell’inverno.</a:t>
            </a:r>
          </a:p>
          <a:p>
            <a:endParaRPr lang="it-IT" sz="1600" dirty="0">
              <a:solidFill>
                <a:schemeClr val="bg1"/>
              </a:solidFill>
              <a:latin typeface="Aptos" panose="020B0004020202020204" pitchFamily="34" charset="0"/>
            </a:endParaRPr>
          </a:p>
          <a:p>
            <a:endParaRPr lang="it-IT" sz="1600" dirty="0">
              <a:solidFill>
                <a:schemeClr val="bg1"/>
              </a:solidFill>
              <a:latin typeface="Aptos" panose="020B0004020202020204" pitchFamily="34" charset="0"/>
            </a:endParaRPr>
          </a:p>
          <a:p>
            <a:r>
              <a:rPr lang="it-IT" sz="1600" dirty="0">
                <a:solidFill>
                  <a:schemeClr val="bg1"/>
                </a:solidFill>
                <a:latin typeface="Aptos" panose="020B0004020202020204" pitchFamily="34" charset="0"/>
              </a:rPr>
              <a:t>Deposizione delle Uova: In primavera, le femmine depongono le uova su piante ospiti. Le uova sono di colore giallo/arancio e presentano una superficie zigrinata che le protegge e mimetizza.</a:t>
            </a:r>
            <a:endParaRPr lang="es-419" sz="1600" dirty="0">
              <a:solidFill>
                <a:schemeClr val="bg1"/>
              </a:solidFill>
              <a:latin typeface="Aptos" panose="020B0004020202020204" pitchFamily="34" charset="0"/>
            </a:endParaRPr>
          </a:p>
        </p:txBody>
      </p:sp>
      <p:pic>
        <p:nvPicPr>
          <p:cNvPr id="9" name="Imagen 8">
            <a:extLst>
              <a:ext uri="{FF2B5EF4-FFF2-40B4-BE49-F238E27FC236}">
                <a16:creationId xmlns:a16="http://schemas.microsoft.com/office/drawing/2014/main" id="{ABEAE999-9FD5-2AD5-4FD1-7C94EFA92DFA}"/>
              </a:ext>
            </a:extLst>
          </p:cNvPr>
          <p:cNvPicPr>
            <a:picLocks noChangeAspect="1"/>
          </p:cNvPicPr>
          <p:nvPr/>
        </p:nvPicPr>
        <p:blipFill>
          <a:blip r:embed="rId4"/>
          <a:stretch>
            <a:fillRect/>
          </a:stretch>
        </p:blipFill>
        <p:spPr>
          <a:xfrm>
            <a:off x="7029450" y="1479532"/>
            <a:ext cx="4214814" cy="3820066"/>
          </a:xfrm>
          <a:prstGeom prst="rect">
            <a:avLst/>
          </a:prstGeom>
        </p:spPr>
      </p:pic>
      <p:sp>
        <p:nvSpPr>
          <p:cNvPr id="11" name="CuadroTexto 10">
            <a:extLst>
              <a:ext uri="{FF2B5EF4-FFF2-40B4-BE49-F238E27FC236}">
                <a16:creationId xmlns:a16="http://schemas.microsoft.com/office/drawing/2014/main" id="{6BB16E5B-8700-1006-6E75-F1362A01EC34}"/>
              </a:ext>
            </a:extLst>
          </p:cNvPr>
          <p:cNvSpPr txBox="1"/>
          <p:nvPr/>
        </p:nvSpPr>
        <p:spPr>
          <a:xfrm>
            <a:off x="6917436" y="5388934"/>
            <a:ext cx="4438842" cy="307777"/>
          </a:xfrm>
          <a:prstGeom prst="rect">
            <a:avLst/>
          </a:prstGeom>
          <a:noFill/>
        </p:spPr>
        <p:txBody>
          <a:bodyPr wrap="square">
            <a:spAutoFit/>
          </a:bodyPr>
          <a:lstStyle/>
          <a:p>
            <a:r>
              <a:rPr lang="it-IT" dirty="0">
                <a:solidFill>
                  <a:schemeClr val="bg1"/>
                </a:solidFill>
                <a:latin typeface="Aptos" panose="020B0004020202020204" pitchFamily="34" charset="0"/>
              </a:rPr>
              <a:t>Foto di Fabio Mosconi Grotta di </a:t>
            </a:r>
            <a:r>
              <a:rPr lang="it-IT" dirty="0" err="1">
                <a:solidFill>
                  <a:schemeClr val="bg1"/>
                </a:solidFill>
                <a:latin typeface="Aptos" panose="020B0004020202020204" pitchFamily="34" charset="0"/>
              </a:rPr>
              <a:t>Vaccamorta</a:t>
            </a:r>
            <a:r>
              <a:rPr lang="it-IT" dirty="0">
                <a:solidFill>
                  <a:schemeClr val="bg1"/>
                </a:solidFill>
                <a:latin typeface="Aptos" panose="020B0004020202020204" pitchFamily="34" charset="0"/>
              </a:rPr>
              <a:t> (AQ), 2007</a:t>
            </a:r>
            <a:endParaRPr lang="es-419" dirty="0">
              <a:solidFill>
                <a:schemeClr val="bg1"/>
              </a:solidFill>
              <a:latin typeface="Aptos" panose="020B0004020202020204" pitchFamily="34" charset="0"/>
            </a:endParaRPr>
          </a:p>
        </p:txBody>
      </p:sp>
      <p:sp>
        <p:nvSpPr>
          <p:cNvPr id="14" name="CuadroTexto 13">
            <a:extLst>
              <a:ext uri="{FF2B5EF4-FFF2-40B4-BE49-F238E27FC236}">
                <a16:creationId xmlns:a16="http://schemas.microsoft.com/office/drawing/2014/main" id="{60B095B2-8E5B-55F4-2863-B278927350DD}"/>
              </a:ext>
            </a:extLst>
          </p:cNvPr>
          <p:cNvSpPr txBox="1"/>
          <p:nvPr/>
        </p:nvSpPr>
        <p:spPr>
          <a:xfrm>
            <a:off x="242316" y="4480993"/>
            <a:ext cx="6709410" cy="1815882"/>
          </a:xfrm>
          <a:prstGeom prst="rect">
            <a:avLst/>
          </a:prstGeom>
          <a:noFill/>
        </p:spPr>
        <p:txBody>
          <a:bodyPr wrap="square">
            <a:spAutoFit/>
          </a:bodyPr>
          <a:lstStyle/>
          <a:p>
            <a:r>
              <a:rPr lang="it-IT" b="1" dirty="0">
                <a:solidFill>
                  <a:schemeClr val="bg1"/>
                </a:solidFill>
              </a:rPr>
              <a:t>Sviluppo </a:t>
            </a:r>
            <a:r>
              <a:rPr lang="it-IT" sz="1600" b="1" dirty="0">
                <a:solidFill>
                  <a:schemeClr val="bg1"/>
                </a:solidFill>
                <a:latin typeface="Aptos" panose="020B0004020202020204" pitchFamily="34" charset="0"/>
              </a:rPr>
              <a:t>delle Larve</a:t>
            </a:r>
          </a:p>
          <a:p>
            <a:r>
              <a:rPr lang="it-IT" sz="1600" b="1" dirty="0">
                <a:solidFill>
                  <a:schemeClr val="bg1"/>
                </a:solidFill>
                <a:latin typeface="Aptos" panose="020B0004020202020204" pitchFamily="34" charset="0"/>
              </a:rPr>
              <a:t>Periodo di Osservazione</a:t>
            </a:r>
            <a:r>
              <a:rPr lang="it-IT" sz="1600" dirty="0">
                <a:solidFill>
                  <a:schemeClr val="bg1"/>
                </a:solidFill>
                <a:latin typeface="Aptos" panose="020B0004020202020204" pitchFamily="34" charset="0"/>
              </a:rPr>
              <a:t>: I bruchi si possono osservare da maggio a luglio.</a:t>
            </a:r>
          </a:p>
          <a:p>
            <a:r>
              <a:rPr lang="it-IT" sz="1600" b="1" dirty="0">
                <a:solidFill>
                  <a:schemeClr val="bg1"/>
                </a:solidFill>
                <a:latin typeface="Aptos" panose="020B0004020202020204" pitchFamily="34" charset="0"/>
              </a:rPr>
              <a:t>Caratteristiche</a:t>
            </a:r>
            <a:r>
              <a:rPr lang="it-IT" sz="1600" dirty="0">
                <a:solidFill>
                  <a:schemeClr val="bg1"/>
                </a:solidFill>
                <a:latin typeface="Aptos" panose="020B0004020202020204" pitchFamily="34" charset="0"/>
              </a:rPr>
              <a:t>: Le larve sono verdi con linee bianco/giallastre sui lati e sulla schiena, che aiutano a mimetizzarsi tra le foglie.</a:t>
            </a:r>
          </a:p>
          <a:p>
            <a:r>
              <a:rPr lang="it-IT" sz="1600" b="1" dirty="0">
                <a:solidFill>
                  <a:schemeClr val="bg1"/>
                </a:solidFill>
                <a:latin typeface="Aptos" panose="020B0004020202020204" pitchFamily="34" charset="0"/>
              </a:rPr>
              <a:t>Pupa</a:t>
            </a:r>
            <a:r>
              <a:rPr lang="it-IT" sz="1600" dirty="0">
                <a:solidFill>
                  <a:schemeClr val="bg1"/>
                </a:solidFill>
                <a:latin typeface="Aptos" panose="020B0004020202020204" pitchFamily="34" charset="0"/>
              </a:rPr>
              <a:t>: Di colore marrone rossastro, la larva si trasforma in adulto attraverso la metamorfosi che avviene tra la lettiera di foglie o nel terreno.</a:t>
            </a:r>
            <a:endParaRPr lang="es-419" sz="1600" dirty="0">
              <a:solidFill>
                <a:schemeClr val="bg1"/>
              </a:solidFill>
              <a:latin typeface="Aptos" panose="020B0004020202020204" pitchFamily="34" charset="0"/>
            </a:endParaRPr>
          </a:p>
        </p:txBody>
      </p:sp>
    </p:spTree>
    <p:extLst>
      <p:ext uri="{BB962C8B-B14F-4D97-AF65-F5344CB8AC3E}">
        <p14:creationId xmlns:p14="http://schemas.microsoft.com/office/powerpoint/2010/main" val="126154286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3844</TotalTime>
  <Words>4694</Words>
  <Application>Microsoft Office PowerPoint</Application>
  <PresentationFormat>Panorámica</PresentationFormat>
  <Paragraphs>242</Paragraphs>
  <Slides>18</Slides>
  <Notes>17</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Aptos</vt:lpstr>
      <vt:lpstr>Calibri</vt:lpstr>
      <vt:lpstr>MavenProRegular</vt:lpstr>
      <vt:lpstr>Arial</vt:lpstr>
      <vt:lpstr>Libre Franklin Medium</vt:lpstr>
      <vt:lpstr>Rubik</vt:lpstr>
      <vt:lpstr>Office Theme</vt:lpstr>
      <vt:lpstr>Animali di Grotta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Azioni di comunicazione: webinar nel 2020</vt:lpstr>
      <vt:lpstr>Azioni di comunicazione: 2021</vt:lpstr>
      <vt:lpstr>Azioni di comunicazione: 2022</vt:lpstr>
      <vt:lpstr>Azioni di comunicazione: 2023</vt:lpstr>
      <vt:lpstr>Azioni di comunicazione: 2024</vt:lpstr>
      <vt:lpstr>Presentación de PowerPoint</vt:lpstr>
      <vt:lpstr>Presentación de PowerPoint</vt:lpstr>
      <vt:lpstr>GRAZIE PER L’ATTENZIONE   Costruiamo insieme la campagna Animale di Grotta 2025: Le grotte rifugi nascosti che custodiscono la vita. Proteggile, proteggi la biodiversità.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Animali di Grotta</dc:title>
  <dc:creator>Hannes Köble</dc:creator>
  <cp:lastModifiedBy>Ferdinando DIDONNA - A.E.S.A.</cp:lastModifiedBy>
  <cp:revision>61</cp:revision>
  <dcterms:created xsi:type="dcterms:W3CDTF">2023-02-02T14:55:04Z</dcterms:created>
  <dcterms:modified xsi:type="dcterms:W3CDTF">2025-05-02T19:42:02Z</dcterms:modified>
</cp:coreProperties>
</file>